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324" r:id="rId5"/>
    <p:sldId id="260" r:id="rId6"/>
    <p:sldId id="261" r:id="rId7"/>
    <p:sldId id="262" r:id="rId8"/>
    <p:sldId id="263" r:id="rId9"/>
    <p:sldId id="278" r:id="rId10"/>
    <p:sldId id="279" r:id="rId11"/>
    <p:sldId id="280" r:id="rId12"/>
    <p:sldId id="281" r:id="rId13"/>
    <p:sldId id="282" r:id="rId14"/>
    <p:sldId id="266" r:id="rId15"/>
    <p:sldId id="310" r:id="rId16"/>
    <p:sldId id="307" r:id="rId17"/>
    <p:sldId id="267" r:id="rId18"/>
    <p:sldId id="268" r:id="rId19"/>
    <p:sldId id="325" r:id="rId20"/>
    <p:sldId id="321" r:id="rId21"/>
    <p:sldId id="326" r:id="rId22"/>
    <p:sldId id="322" r:id="rId23"/>
    <p:sldId id="269" r:id="rId24"/>
    <p:sldId id="327" r:id="rId25"/>
    <p:sldId id="264" r:id="rId26"/>
    <p:sldId id="323" r:id="rId27"/>
    <p:sldId id="309" r:id="rId28"/>
    <p:sldId id="328" r:id="rId29"/>
    <p:sldId id="271" r:id="rId30"/>
    <p:sldId id="329" r:id="rId31"/>
    <p:sldId id="336" r:id="rId32"/>
    <p:sldId id="272" r:id="rId33"/>
    <p:sldId id="330" r:id="rId34"/>
    <p:sldId id="337" r:id="rId35"/>
    <p:sldId id="273" r:id="rId36"/>
    <p:sldId id="331" r:id="rId37"/>
    <p:sldId id="338" r:id="rId38"/>
    <p:sldId id="274" r:id="rId39"/>
    <p:sldId id="332" r:id="rId40"/>
    <p:sldId id="339" r:id="rId41"/>
    <p:sldId id="275" r:id="rId42"/>
    <p:sldId id="333" r:id="rId43"/>
    <p:sldId id="340" r:id="rId44"/>
    <p:sldId id="334" r:id="rId45"/>
    <p:sldId id="341" r:id="rId46"/>
    <p:sldId id="277" r:id="rId47"/>
    <p:sldId id="335" r:id="rId48"/>
    <p:sldId id="342" r:id="rId49"/>
    <p:sldId id="276" r:id="rId50"/>
    <p:sldId id="344" r:id="rId51"/>
    <p:sldId id="345" r:id="rId52"/>
    <p:sldId id="259" r:id="rId53"/>
    <p:sldId id="283" r:id="rId54"/>
    <p:sldId id="285" r:id="rId55"/>
    <p:sldId id="284" r:id="rId56"/>
    <p:sldId id="286" r:id="rId57"/>
    <p:sldId id="306" r:id="rId5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B6A13-37A2-746B-A7D2-0BE8A114F6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545263-FDAA-E498-41F4-1C852C48B1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en-US" altLang="ja-JP"/>
              <a:t>Click to edit Master subtitle style</a:t>
            </a:r>
            <a:endParaRPr kumimoji="1" lang="ja-JP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61D5E9-ED4D-B8C9-231D-52E190C6F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31EC-4F43-45D6-A72D-51AED0381AF3}" type="datetimeFigureOut">
              <a:rPr kumimoji="1" lang="ja-JP" altLang="en-US" smtClean="0"/>
              <a:t>2023/10/13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78F7E7-CD19-EDE7-29E1-E45388EF8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D2129D-7E23-743A-3ED5-6891DFF44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D3CAA-D524-46EC-A371-CA0F320DC3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7198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E9FA4-5F80-DB58-6321-88C1FF481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147C63-0756-7D8A-A4AC-1019B7C98C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BC80AE-E4F3-81A4-62E6-D1910490D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31EC-4F43-45D6-A72D-51AED0381AF3}" type="datetimeFigureOut">
              <a:rPr kumimoji="1" lang="ja-JP" altLang="en-US" smtClean="0"/>
              <a:t>2023/10/13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DA9C6E-D05A-E19D-B2CA-DED9CFA0C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0B77F9-691C-DB08-AB4C-AEFEE502B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D3CAA-D524-46EC-A371-CA0F320DC3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7146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83278C-EB21-3BB8-8B65-67A8ABA45D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A7BF45-9EC1-A88F-48C3-A38524330A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7AA35-024D-7B22-E53E-77F2B258D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31EC-4F43-45D6-A72D-51AED0381AF3}" type="datetimeFigureOut">
              <a:rPr kumimoji="1" lang="ja-JP" altLang="en-US" smtClean="0"/>
              <a:t>2023/10/13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8E81BF-9C51-B03E-6D6E-DB34BEACD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B8CAC3-A2FE-1B05-C189-91FC669EF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D3CAA-D524-46EC-A371-CA0F320DC3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94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B9EAE-9DD8-DB85-69AE-18F99D889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ABBBC0-6E4C-4656-752C-84D3971894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C9B681-40F9-142C-C958-D2B2728DF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31EC-4F43-45D6-A72D-51AED0381AF3}" type="datetimeFigureOut">
              <a:rPr kumimoji="1" lang="ja-JP" altLang="en-US" smtClean="0"/>
              <a:t>2023/10/13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3692FC-B64F-E061-7555-950FF0596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1E9228-0E8D-551B-880B-E412FAB54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D3CAA-D524-46EC-A371-CA0F320DC3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7873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D2CAE-A3C6-02DA-26BF-C136795A9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1365C7-A46B-F0C0-7EB3-B574636059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165735-1BE5-CCE4-82F6-F6C8D05BA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31EC-4F43-45D6-A72D-51AED0381AF3}" type="datetimeFigureOut">
              <a:rPr kumimoji="1" lang="ja-JP" altLang="en-US" smtClean="0"/>
              <a:t>2023/10/13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3989E6-C560-E0DC-7AC3-CC3F62AD5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828F93-0F91-2E6E-ACD2-8F78F9851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D3CAA-D524-46EC-A371-CA0F320DC3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0940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1E03D-D351-5106-5969-1661A01CB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520884-E04D-4FA8-822F-3626C4EF0E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86C723-9E1D-AF69-EB20-E6EF0B4D17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1E64E7-AF35-502E-4250-6039A05CF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31EC-4F43-45D6-A72D-51AED0381AF3}" type="datetimeFigureOut">
              <a:rPr kumimoji="1" lang="ja-JP" altLang="en-US" smtClean="0"/>
              <a:t>2023/10/13</a:t>
            </a:fld>
            <a:endParaRPr kumimoji="1" lang="ja-JP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6A6D3D-6426-15C8-8811-54FF61A06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B4117B-5841-1326-BAF7-F986F3ED9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D3CAA-D524-46EC-A371-CA0F320DC3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2906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40D7C-A7D2-28C8-A96D-E2BA307FB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C27504-5BC6-784C-F9CD-2725C25C3B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D565E2-4163-F4BC-156B-9A861CAB9C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F9370F-7327-8D27-2AC2-19DBE8C3D2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C4E491-BA29-EC21-A24E-DE15A77DE3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D042DC-EBBC-E4C8-DA6A-FE22F6D2F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31EC-4F43-45D6-A72D-51AED0381AF3}" type="datetimeFigureOut">
              <a:rPr kumimoji="1" lang="ja-JP" altLang="en-US" smtClean="0"/>
              <a:t>2023/10/13</a:t>
            </a:fld>
            <a:endParaRPr kumimoji="1" lang="ja-JP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BCF180-5E08-320E-3C61-D851C2C30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750E35-35C7-E39C-6C57-6E9E4796D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D3CAA-D524-46EC-A371-CA0F320DC3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7020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6F6A1-9D5E-BE53-8658-BBC4F17E2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508245-2367-FD7E-4FDC-F930DA30D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31EC-4F43-45D6-A72D-51AED0381AF3}" type="datetimeFigureOut">
              <a:rPr kumimoji="1" lang="ja-JP" altLang="en-US" smtClean="0"/>
              <a:t>2023/10/13</a:t>
            </a:fld>
            <a:endParaRPr kumimoji="1" lang="ja-JP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E961DA-60A3-90B1-8168-5ABA123DB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A01471-65FE-1A74-DC05-B5F66B93C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D3CAA-D524-46EC-A371-CA0F320DC3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039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7C71A4-FF72-32E0-8DCC-CD4C46553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31EC-4F43-45D6-A72D-51AED0381AF3}" type="datetimeFigureOut">
              <a:rPr kumimoji="1" lang="ja-JP" altLang="en-US" smtClean="0"/>
              <a:t>2023/10/13</a:t>
            </a:fld>
            <a:endParaRPr kumimoji="1" lang="ja-JP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F40CA3-A501-CA77-AE6E-D1FAE8E17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B744CA-319F-4D47-E6F4-7822A1B29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D3CAA-D524-46EC-A371-CA0F320DC3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328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E7B1C-A885-1C4B-76CF-E585A199A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1F16E-6B12-44F5-26A7-8D345EF2A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CD4EF6-6246-A5E9-E42E-D26B1F19AD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5EE7B8-13B8-F790-1E7F-F006E0FB7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31EC-4F43-45D6-A72D-51AED0381AF3}" type="datetimeFigureOut">
              <a:rPr kumimoji="1" lang="ja-JP" altLang="en-US" smtClean="0"/>
              <a:t>2023/10/13</a:t>
            </a:fld>
            <a:endParaRPr kumimoji="1" lang="ja-JP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FA0ED-91DD-4528-DC0D-3CDD2150F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DB2FCD-5997-5021-A3B7-4039B76D4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D3CAA-D524-46EC-A371-CA0F320DC3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2586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F4245-64E2-A7E7-5B4A-1841C2A3A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9FA905-34E2-7889-C016-30AC9ACBA1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ACF48A-F6E7-5600-AEBB-D976881B53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B08AAD-7F90-323D-8542-860A0CD05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431EC-4F43-45D6-A72D-51AED0381AF3}" type="datetimeFigureOut">
              <a:rPr kumimoji="1" lang="ja-JP" altLang="en-US" smtClean="0"/>
              <a:t>2023/10/13</a:t>
            </a:fld>
            <a:endParaRPr kumimoji="1" lang="ja-JP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B900A5-70EA-08D5-2F38-961D26D48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261473-311A-CD20-8FA9-C937C0F03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D3CAA-D524-46EC-A371-CA0F320DC3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4346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EBD9A1-DC94-0E35-B033-7A07E95DB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38C9A1-E225-23A9-35C5-F3BB70A7FD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18422-7CD3-2BDB-29A7-171B7808A5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431EC-4F43-45D6-A72D-51AED0381AF3}" type="datetimeFigureOut">
              <a:rPr kumimoji="1" lang="ja-JP" altLang="en-US" smtClean="0"/>
              <a:t>2023/10/13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AB8FDA-F29C-7DD9-93AA-6EBC0582B0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FFE3F9-AFF0-8D9F-E8C3-9233BEC33A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D3CAA-D524-46EC-A371-CA0F320DC3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5262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yltlJEdSAHw&amp;ab_channel=ROLLIN%27WILD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6E05C-F03E-AF47-171E-A7AD4B4F22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/>
              <a:t>Logical expression</a:t>
            </a:r>
            <a:endParaRPr kumimoji="1" lang="ja-JP" alt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34E5CC-99D3-0BE6-A821-C322F2B03BB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ja-JP" sz="6000" dirty="0"/>
              <a:t>Second Term</a:t>
            </a:r>
            <a:endParaRPr kumimoji="1" lang="ja-JP" altLang="en-US" sz="6000" dirty="0"/>
          </a:p>
        </p:txBody>
      </p:sp>
    </p:spTree>
    <p:extLst>
      <p:ext uri="{BB962C8B-B14F-4D97-AF65-F5344CB8AC3E}">
        <p14:creationId xmlns:p14="http://schemas.microsoft.com/office/powerpoint/2010/main" val="33651606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ADF0A-1B6F-CDE4-D0D7-9F77396FA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ACE823-9A14-E5E7-8447-DE393267FB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4400" dirty="0"/>
              <a:t>パートナー</a:t>
            </a:r>
            <a:r>
              <a:rPr kumimoji="1" lang="en-US" altLang="ja-JP" sz="4400" dirty="0"/>
              <a:t>A</a:t>
            </a:r>
            <a:r>
              <a:rPr kumimoji="1" lang="ja-JP" altLang="en-US" sz="4400" dirty="0"/>
              <a:t>は後ろに向いて座ってください</a:t>
            </a:r>
            <a:endParaRPr kumimoji="1" lang="en-US" altLang="ja-JP" sz="4400" dirty="0"/>
          </a:p>
          <a:p>
            <a:r>
              <a:rPr lang="ja-JP" altLang="en-US" sz="4400" dirty="0"/>
              <a:t>パートナー</a:t>
            </a:r>
            <a:r>
              <a:rPr lang="en-US" altLang="ja-JP" sz="4400" dirty="0"/>
              <a:t>B</a:t>
            </a:r>
            <a:r>
              <a:rPr lang="ja-JP" altLang="en-US" sz="4400" dirty="0"/>
              <a:t>は黒板の写真を英語でパートナー</a:t>
            </a:r>
            <a:r>
              <a:rPr lang="en-US" altLang="ja-JP" sz="4400" dirty="0"/>
              <a:t>A</a:t>
            </a:r>
            <a:r>
              <a:rPr lang="ja-JP" altLang="en-US" sz="4400" dirty="0"/>
              <a:t>に説明して、パートナー</a:t>
            </a:r>
            <a:r>
              <a:rPr lang="en-US" altLang="ja-JP" sz="4400" dirty="0"/>
              <a:t>A</a:t>
            </a:r>
            <a:r>
              <a:rPr lang="ja-JP" altLang="en-US" sz="4400" dirty="0"/>
              <a:t>が説明通りで絵を描いてください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474960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Hot Crazy Spot] E se gli animali fossero tondi e leggeri come palloncini?">
            <a:extLst>
              <a:ext uri="{FF2B5EF4-FFF2-40B4-BE49-F238E27FC236}">
                <a16:creationId xmlns:a16="http://schemas.microsoft.com/office/drawing/2014/main" id="{45634876-9D9E-58F5-9AA8-6016508E0C4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00" y="565150"/>
            <a:ext cx="11455400" cy="572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80211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EA2DA-74C5-6E6F-37A8-6CA4F22D3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6146" name="Picture 2" descr="Funny Cartoon video 2015 Hd - what if animals were round? - video  Dailymotion">
            <a:extLst>
              <a:ext uri="{FF2B5EF4-FFF2-40B4-BE49-F238E27FC236}">
                <a16:creationId xmlns:a16="http://schemas.microsoft.com/office/drawing/2014/main" id="{9B284178-2795-5119-75E8-8A5C6598C33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414" y="261257"/>
            <a:ext cx="11445257" cy="5915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49310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D0659D-D91A-9D54-8E6E-B71A0AC8ED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804" y="363894"/>
            <a:ext cx="10681996" cy="5813069"/>
          </a:xfrm>
        </p:spPr>
        <p:txBody>
          <a:bodyPr>
            <a:noAutofit/>
          </a:bodyPr>
          <a:lstStyle/>
          <a:p>
            <a:r>
              <a:rPr kumimoji="1" lang="en-US" altLang="ja-JP" sz="4800" dirty="0">
                <a:hlinkClick r:id="rId2"/>
              </a:rPr>
              <a:t>https://www.youtube.com/watch?v=yltlJEdSAHw&amp;ab_channel=ROLLIN%27WILD</a:t>
            </a:r>
            <a:endParaRPr kumimoji="1" lang="en-US" altLang="ja-JP" sz="4800" dirty="0"/>
          </a:p>
          <a:p>
            <a:endParaRPr lang="en-US" altLang="ja-JP" sz="4800" dirty="0"/>
          </a:p>
          <a:p>
            <a:endParaRPr kumimoji="1" lang="en-US" altLang="ja-JP" sz="4800" dirty="0"/>
          </a:p>
          <a:p>
            <a:r>
              <a:rPr lang="en-US" altLang="ja-JP" sz="4800" dirty="0"/>
              <a:t>Rollin Wild </a:t>
            </a:r>
            <a:r>
              <a:rPr lang="en-US" altLang="ja-JP" sz="4800" dirty="0" err="1"/>
              <a:t>Youtube</a:t>
            </a:r>
            <a:r>
              <a:rPr lang="en-US" altLang="ja-JP" sz="4800" dirty="0"/>
              <a:t> channel</a:t>
            </a:r>
            <a:endParaRPr kumimoji="1"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7892922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99C82-9C0D-269E-8549-07C710D91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反論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51B33-E217-D450-69D2-33100163D3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sz="6000" dirty="0"/>
              <a:t>I agree/ I disagree</a:t>
            </a:r>
          </a:p>
          <a:p>
            <a:endParaRPr lang="en-US" altLang="ja-JP" sz="6000" dirty="0"/>
          </a:p>
          <a:p>
            <a:r>
              <a:rPr kumimoji="1" lang="en-US" altLang="ja-JP" sz="6000" dirty="0"/>
              <a:t>Why?</a:t>
            </a:r>
          </a:p>
          <a:p>
            <a:endParaRPr lang="en-US" altLang="ja-JP" sz="6000" dirty="0"/>
          </a:p>
          <a:p>
            <a:r>
              <a:rPr lang="ja-JP" altLang="en-US" sz="6000" dirty="0"/>
              <a:t>説得力</a:t>
            </a:r>
            <a:r>
              <a:rPr kumimoji="1" lang="ja-JP" altLang="en-US" sz="6000" dirty="0"/>
              <a:t>ある？</a:t>
            </a:r>
          </a:p>
        </p:txBody>
      </p:sp>
    </p:spTree>
    <p:extLst>
      <p:ext uri="{BB962C8B-B14F-4D97-AF65-F5344CB8AC3E}">
        <p14:creationId xmlns:p14="http://schemas.microsoft.com/office/powerpoint/2010/main" val="10844422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53863-4AC6-F5C8-72C2-76D97395E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反論チェックリスト</a:t>
            </a:r>
            <a:endParaRPr kumimoji="1" lang="ja-JP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FAADDC-4FA8-BD5B-7AB1-58E33D4C13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4800" dirty="0"/>
              <a:t>A and B-</a:t>
            </a:r>
            <a:r>
              <a:rPr kumimoji="1" lang="ja-JP" altLang="en-US" sz="4800" dirty="0"/>
              <a:t>書く必要がない、ただ</a:t>
            </a:r>
            <a:r>
              <a:rPr kumimoji="1" lang="en-US" altLang="ja-JP" sz="4800" dirty="0"/>
              <a:t> </a:t>
            </a:r>
            <a:r>
              <a:rPr kumimoji="1" lang="ja-JP" altLang="en-US" sz="4800" dirty="0"/>
              <a:t>見つけるだけ</a:t>
            </a:r>
            <a:endParaRPr kumimoji="1" lang="en-US" altLang="ja-JP" sz="4800" dirty="0"/>
          </a:p>
          <a:p>
            <a:endParaRPr kumimoji="1" lang="en-US" altLang="ja-JP" sz="4800" dirty="0"/>
          </a:p>
          <a:p>
            <a:r>
              <a:rPr lang="en-US" altLang="ja-JP" sz="4800" dirty="0"/>
              <a:t>1,2,3-</a:t>
            </a:r>
            <a:r>
              <a:rPr lang="ja-JP" altLang="en-US" sz="4800" dirty="0"/>
              <a:t>　反論を書く時１，２，３は大事です。</a:t>
            </a:r>
            <a:endParaRPr kumimoji="1"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37678396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539A834-9027-2CB6-F048-3A05CCD44B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8697690"/>
              </p:ext>
            </p:extLst>
          </p:nvPr>
        </p:nvGraphicFramePr>
        <p:xfrm>
          <a:off x="550506" y="-535705"/>
          <a:ext cx="12269755" cy="83679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400064" imgH="4146354" progId="Word.Document.12">
                  <p:embed/>
                </p:oleObj>
              </mc:Choice>
              <mc:Fallback>
                <p:oleObj name="Document" r:id="rId2" imgW="5400064" imgH="4146354" progId="Word.Document.12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B539A834-9027-2CB6-F048-3A05CCD44B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50506" y="-535705"/>
                        <a:ext cx="12269755" cy="83679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BA846765-4D6A-238E-A39B-0578DF532D3D}"/>
              </a:ext>
            </a:extLst>
          </p:cNvPr>
          <p:cNvSpPr/>
          <p:nvPr/>
        </p:nvSpPr>
        <p:spPr>
          <a:xfrm>
            <a:off x="625150" y="1869704"/>
            <a:ext cx="373447" cy="50027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A</a:t>
            </a:r>
            <a:endParaRPr kumimoji="1" lang="ja-JP" altLang="en-US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372C15A-6287-862E-28AE-B3952D143F6C}"/>
              </a:ext>
            </a:extLst>
          </p:cNvPr>
          <p:cNvSpPr/>
          <p:nvPr/>
        </p:nvSpPr>
        <p:spPr>
          <a:xfrm>
            <a:off x="625150" y="3648269"/>
            <a:ext cx="373447" cy="39255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1.</a:t>
            </a:r>
            <a:endParaRPr kumimoji="1" lang="ja-JP" altLang="en-US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F751AFA-AC0A-06D1-88DE-47B2BEC69927}"/>
              </a:ext>
            </a:extLst>
          </p:cNvPr>
          <p:cNvSpPr/>
          <p:nvPr/>
        </p:nvSpPr>
        <p:spPr>
          <a:xfrm>
            <a:off x="616043" y="4674637"/>
            <a:ext cx="382555" cy="39255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2.</a:t>
            </a:r>
            <a:endParaRPr kumimoji="1" lang="ja-JP" altLang="en-US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9E923DB2-7FAA-C01E-B8EE-380812D7CB78}"/>
              </a:ext>
            </a:extLst>
          </p:cNvPr>
          <p:cNvSpPr/>
          <p:nvPr/>
        </p:nvSpPr>
        <p:spPr>
          <a:xfrm>
            <a:off x="616043" y="5607698"/>
            <a:ext cx="382555" cy="39255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3.</a:t>
            </a:r>
            <a:endParaRPr kumimoji="1" lang="ja-JP" altLang="en-US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DCCD7C11-6066-D4A3-5FE5-AAF8770810BA}"/>
              </a:ext>
            </a:extLst>
          </p:cNvPr>
          <p:cNvSpPr/>
          <p:nvPr/>
        </p:nvSpPr>
        <p:spPr>
          <a:xfrm>
            <a:off x="616043" y="2808514"/>
            <a:ext cx="382554" cy="40121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B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584789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90D46-6E7A-4344-760A-0D6AA57B9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029594"/>
          </a:xfrm>
        </p:spPr>
        <p:txBody>
          <a:bodyPr>
            <a:normAutofit/>
          </a:bodyPr>
          <a:lstStyle/>
          <a:p>
            <a:r>
              <a:rPr kumimoji="1" lang="en-US" altLang="ja-JP" dirty="0"/>
              <a:t>Friends are more important than money because with friends we can get social support and make connections.</a:t>
            </a:r>
            <a:endParaRPr kumimoji="1" lang="ja-JP" altLang="en-US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D9ABDB6-2AC8-B1F6-9905-5C6A4F3F6684}"/>
              </a:ext>
            </a:extLst>
          </p:cNvPr>
          <p:cNvSpPr/>
          <p:nvPr/>
        </p:nvSpPr>
        <p:spPr>
          <a:xfrm>
            <a:off x="139959" y="3722914"/>
            <a:ext cx="7884368" cy="2976465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800" dirty="0">
                <a:solidFill>
                  <a:schemeClr val="tx1"/>
                </a:solidFill>
              </a:rPr>
              <a:t>理由の重要点</a:t>
            </a:r>
            <a:r>
              <a:rPr lang="en-US" altLang="ja-JP" sz="4800" dirty="0">
                <a:solidFill>
                  <a:schemeClr val="tx1"/>
                </a:solidFill>
              </a:rPr>
              <a:t>?</a:t>
            </a:r>
          </a:p>
          <a:p>
            <a:pPr algn="ctr"/>
            <a:r>
              <a:rPr kumimoji="1" lang="en-US" altLang="ja-JP" sz="4800" dirty="0">
                <a:solidFill>
                  <a:schemeClr val="tx1"/>
                </a:solidFill>
              </a:rPr>
              <a:t>Friend &gt; Money-</a:t>
            </a:r>
            <a:r>
              <a:rPr kumimoji="1" lang="ja-JP" altLang="en-US" sz="4800" dirty="0">
                <a:solidFill>
                  <a:schemeClr val="tx1"/>
                </a:solidFill>
              </a:rPr>
              <a:t>意見</a:t>
            </a:r>
            <a:endParaRPr kumimoji="1" lang="en-US" altLang="ja-JP" sz="4800" dirty="0">
              <a:solidFill>
                <a:schemeClr val="tx1"/>
              </a:solidFill>
            </a:endParaRPr>
          </a:p>
          <a:p>
            <a:pPr algn="ctr"/>
            <a:r>
              <a:rPr lang="en-US" altLang="ja-JP" sz="4800" dirty="0">
                <a:solidFill>
                  <a:schemeClr val="tx1"/>
                </a:solidFill>
              </a:rPr>
              <a:t>Social support-</a:t>
            </a:r>
            <a:r>
              <a:rPr lang="ja-JP" altLang="en-US" sz="4800" dirty="0">
                <a:solidFill>
                  <a:schemeClr val="tx1"/>
                </a:solidFill>
              </a:rPr>
              <a:t>重要点</a:t>
            </a:r>
            <a:endParaRPr lang="en-US" altLang="ja-JP" sz="4800" dirty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4800" dirty="0">
                <a:solidFill>
                  <a:schemeClr val="tx1"/>
                </a:solidFill>
              </a:rPr>
              <a:t>Connections-</a:t>
            </a:r>
            <a:r>
              <a:rPr kumimoji="1" lang="ja-JP" altLang="en-US" sz="4800" dirty="0">
                <a:solidFill>
                  <a:schemeClr val="tx1"/>
                </a:solidFill>
              </a:rPr>
              <a:t>重要点</a:t>
            </a:r>
          </a:p>
        </p:txBody>
      </p:sp>
    </p:spTree>
    <p:extLst>
      <p:ext uri="{BB962C8B-B14F-4D97-AF65-F5344CB8AC3E}">
        <p14:creationId xmlns:p14="http://schemas.microsoft.com/office/powerpoint/2010/main" val="2189441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AA142F5-6A99-DB2D-4A84-B2C83D5CBA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796" y="317241"/>
            <a:ext cx="10654004" cy="6214188"/>
          </a:xfrm>
        </p:spPr>
        <p:txBody>
          <a:bodyPr>
            <a:normAutofit fontScale="92500"/>
          </a:bodyPr>
          <a:lstStyle/>
          <a:p>
            <a:r>
              <a:rPr kumimoji="1" lang="ja-JP" altLang="en-US" sz="4800" dirty="0"/>
              <a:t>反論</a:t>
            </a:r>
            <a:r>
              <a:rPr kumimoji="1" lang="en-US" altLang="ja-JP" sz="4800" dirty="0"/>
              <a:t>- </a:t>
            </a:r>
            <a:r>
              <a:rPr lang="ja-JP" altLang="en-US" sz="4800" dirty="0"/>
              <a:t>理由</a:t>
            </a:r>
            <a:r>
              <a:rPr kumimoji="1" lang="ja-JP" altLang="en-US" sz="4800" dirty="0"/>
              <a:t>の重要な点に対して反論してください</a:t>
            </a:r>
            <a:endParaRPr lang="en-US" altLang="ja-JP" sz="4800" dirty="0"/>
          </a:p>
          <a:p>
            <a:r>
              <a:rPr kumimoji="1" lang="en-US" altLang="ja-JP" sz="4800" b="1" dirty="0">
                <a:solidFill>
                  <a:srgbClr val="C00000"/>
                </a:solidFill>
              </a:rPr>
              <a:t>I disagree that friends are more important.(I agree/ disagree +</a:t>
            </a:r>
            <a:r>
              <a:rPr kumimoji="1" lang="ja-JP" altLang="en-US" sz="4800" b="1" dirty="0">
                <a:solidFill>
                  <a:srgbClr val="C00000"/>
                </a:solidFill>
              </a:rPr>
              <a:t>意見）</a:t>
            </a:r>
            <a:endParaRPr kumimoji="1" lang="en-US" altLang="ja-JP" sz="4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kumimoji="1" lang="en-US" altLang="ja-JP" sz="4800" b="1" dirty="0">
                <a:solidFill>
                  <a:srgbClr val="C00000"/>
                </a:solidFill>
              </a:rPr>
              <a:t> </a:t>
            </a:r>
            <a:r>
              <a:rPr lang="en-US" altLang="ja-JP" sz="4800" b="1" dirty="0">
                <a:solidFill>
                  <a:srgbClr val="002060"/>
                </a:solidFill>
              </a:rPr>
              <a:t>You said, we make connections</a:t>
            </a:r>
            <a:r>
              <a:rPr lang="en-US" altLang="ja-JP" sz="4800" dirty="0">
                <a:solidFill>
                  <a:srgbClr val="002060"/>
                </a:solidFill>
              </a:rPr>
              <a:t>.</a:t>
            </a:r>
            <a:r>
              <a:rPr lang="ja-JP" altLang="en-US" sz="4800" dirty="0">
                <a:solidFill>
                  <a:srgbClr val="002060"/>
                </a:solidFill>
              </a:rPr>
              <a:t>　</a:t>
            </a:r>
            <a:r>
              <a:rPr lang="en-US" altLang="ja-JP" sz="4800" dirty="0">
                <a:solidFill>
                  <a:srgbClr val="002060"/>
                </a:solidFill>
              </a:rPr>
              <a:t>(You said+</a:t>
            </a:r>
            <a:r>
              <a:rPr lang="ja-JP" altLang="en-US" sz="4800" dirty="0">
                <a:solidFill>
                  <a:srgbClr val="002060"/>
                </a:solidFill>
              </a:rPr>
              <a:t>重要点）</a:t>
            </a:r>
            <a:endParaRPr lang="en-US" altLang="ja-JP" sz="48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kumimoji="1" lang="en-US" altLang="ja-JP" sz="4800" dirty="0"/>
              <a:t> </a:t>
            </a:r>
            <a:r>
              <a:rPr kumimoji="1" lang="en-US" altLang="ja-JP" sz="4800" b="1" dirty="0">
                <a:solidFill>
                  <a:schemeClr val="accent6">
                    <a:lumMod val="50000"/>
                  </a:schemeClr>
                </a:solidFill>
              </a:rPr>
              <a:t>I disagree because</a:t>
            </a:r>
            <a:r>
              <a:rPr lang="ja-JP" altLang="en-US" sz="4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altLang="ja-JP" sz="4800" dirty="0"/>
              <a:t>having money we go to many events. Meet many people. Make many connections. </a:t>
            </a:r>
            <a:endParaRPr kumimoji="1"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1413708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2DDD9-50D3-223F-56A9-5832A1C5F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363" y="37323"/>
            <a:ext cx="10515600" cy="925578"/>
          </a:xfrm>
        </p:spPr>
        <p:txBody>
          <a:bodyPr/>
          <a:lstStyle/>
          <a:p>
            <a:r>
              <a:rPr kumimoji="1" lang="ja-JP" altLang="en-US" dirty="0"/>
              <a:t>評価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1AD03E0-3C83-7EBA-2BB5-D68816685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2731599"/>
              </p:ext>
            </p:extLst>
          </p:nvPr>
        </p:nvGraphicFramePr>
        <p:xfrm>
          <a:off x="651588" y="1756003"/>
          <a:ext cx="10405708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1427">
                  <a:extLst>
                    <a:ext uri="{9D8B030D-6E8A-4147-A177-3AD203B41FA5}">
                      <a16:colId xmlns:a16="http://schemas.microsoft.com/office/drawing/2014/main" val="3005993157"/>
                    </a:ext>
                  </a:extLst>
                </a:gridCol>
                <a:gridCol w="2601427">
                  <a:extLst>
                    <a:ext uri="{9D8B030D-6E8A-4147-A177-3AD203B41FA5}">
                      <a16:colId xmlns:a16="http://schemas.microsoft.com/office/drawing/2014/main" val="1734218438"/>
                    </a:ext>
                  </a:extLst>
                </a:gridCol>
                <a:gridCol w="2601427">
                  <a:extLst>
                    <a:ext uri="{9D8B030D-6E8A-4147-A177-3AD203B41FA5}">
                      <a16:colId xmlns:a16="http://schemas.microsoft.com/office/drawing/2014/main" val="4221906415"/>
                    </a:ext>
                  </a:extLst>
                </a:gridCol>
                <a:gridCol w="2601427">
                  <a:extLst>
                    <a:ext uri="{9D8B030D-6E8A-4147-A177-3AD203B41FA5}">
                      <a16:colId xmlns:a16="http://schemas.microsoft.com/office/drawing/2014/main" val="2939130626"/>
                    </a:ext>
                  </a:extLst>
                </a:gridCol>
              </a:tblGrid>
              <a:tr h="567960">
                <a:tc>
                  <a:txBody>
                    <a:bodyPr/>
                    <a:lstStyle/>
                    <a:p>
                      <a:pPr algn="ctr"/>
                      <a:endParaRPr kumimoji="1" lang="ja-JP" alt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400" b="1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400" b="1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kumimoji="1" lang="ja-JP" alt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400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3374104"/>
                  </a:ext>
                </a:extLst>
              </a:tr>
              <a:tr h="111703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I agree/</a:t>
                      </a:r>
                    </a:p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disagree</a:t>
                      </a:r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I agree/ </a:t>
                      </a:r>
                    </a:p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Disagree +</a:t>
                      </a:r>
                      <a:r>
                        <a:rPr kumimoji="1" lang="ja-JP" altLang="en-US" sz="3200" b="1" dirty="0">
                          <a:solidFill>
                            <a:schemeClr val="tx1"/>
                          </a:solidFill>
                        </a:rPr>
                        <a:t>意見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I agree/</a:t>
                      </a:r>
                    </a:p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Disagree</a:t>
                      </a:r>
                    </a:p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No </a:t>
                      </a:r>
                      <a:r>
                        <a:rPr kumimoji="1" lang="ja-JP" altLang="en-US" sz="3200" b="1" dirty="0">
                          <a:solidFill>
                            <a:schemeClr val="tx1"/>
                          </a:solidFill>
                        </a:rPr>
                        <a:t>意見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I agree/</a:t>
                      </a:r>
                    </a:p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disagree</a:t>
                      </a:r>
                      <a:endParaRPr kumimoji="1" lang="ja-JP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0153394"/>
                  </a:ext>
                </a:extLst>
              </a:tr>
              <a:tr h="111703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You said..</a:t>
                      </a:r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You said+</a:t>
                      </a:r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重要点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You said</a:t>
                      </a:r>
                    </a:p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No</a:t>
                      </a:r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 重要点</a:t>
                      </a:r>
                      <a:endParaRPr kumimoji="1" lang="en-US" altLang="ja-JP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You said</a:t>
                      </a:r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879526"/>
                  </a:ext>
                </a:extLst>
              </a:tr>
              <a:tr h="111703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Why?</a:t>
                      </a:r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説明</a:t>
                      </a:r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説得力ある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説明</a:t>
                      </a:r>
                      <a:endParaRPr kumimoji="1" lang="en-US" altLang="ja-JP" sz="36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No</a:t>
                      </a:r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 説得力</a:t>
                      </a:r>
                      <a:endParaRPr kumimoji="1" lang="en-US" altLang="ja-JP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No </a:t>
                      </a:r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説明</a:t>
                      </a:r>
                      <a:endParaRPr kumimoji="1" lang="en-US" altLang="ja-JP" sz="36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No</a:t>
                      </a:r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 説得力</a:t>
                      </a:r>
                      <a:endParaRPr kumimoji="1" lang="en-US" altLang="ja-JP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3595054"/>
                  </a:ext>
                </a:extLst>
              </a:tr>
            </a:tbl>
          </a:graphicData>
        </a:graphic>
      </p:graphicFrame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1CF0785-0409-9232-95FA-84E301E02852}"/>
              </a:ext>
            </a:extLst>
          </p:cNvPr>
          <p:cNvGraphicFramePr>
            <a:graphicFrameLocks noGrp="1"/>
          </p:cNvGraphicFramePr>
          <p:nvPr/>
        </p:nvGraphicFramePr>
        <p:xfrm>
          <a:off x="651588" y="830426"/>
          <a:ext cx="10405707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8569">
                  <a:extLst>
                    <a:ext uri="{9D8B030D-6E8A-4147-A177-3AD203B41FA5}">
                      <a16:colId xmlns:a16="http://schemas.microsoft.com/office/drawing/2014/main" val="1341737974"/>
                    </a:ext>
                  </a:extLst>
                </a:gridCol>
                <a:gridCol w="3468569">
                  <a:extLst>
                    <a:ext uri="{9D8B030D-6E8A-4147-A177-3AD203B41FA5}">
                      <a16:colId xmlns:a16="http://schemas.microsoft.com/office/drawing/2014/main" val="25734564"/>
                    </a:ext>
                  </a:extLst>
                </a:gridCol>
                <a:gridCol w="3468569">
                  <a:extLst>
                    <a:ext uri="{9D8B030D-6E8A-4147-A177-3AD203B41FA5}">
                      <a16:colId xmlns:a16="http://schemas.microsoft.com/office/drawing/2014/main" val="1011928163"/>
                    </a:ext>
                  </a:extLst>
                </a:gridCol>
              </a:tblGrid>
              <a:tr h="925577">
                <a:tc>
                  <a:txBody>
                    <a:bodyPr/>
                    <a:lstStyle/>
                    <a:p>
                      <a:r>
                        <a:rPr kumimoji="1" lang="ja-JP" altLang="en-US" sz="2800" dirty="0"/>
                        <a:t>理由の重要点に対して反論した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6000" dirty="0"/>
                        <a:t>Yes</a:t>
                      </a:r>
                      <a:endParaRPr kumimoji="1" lang="ja-JP" alt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6000" dirty="0"/>
                        <a:t>No</a:t>
                      </a:r>
                      <a:endParaRPr kumimoji="1" lang="ja-JP" altLang="en-US" sz="6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6229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4474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EF8E7-4111-3AAA-1DA7-618F54606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Warm up</a:t>
            </a:r>
            <a:endParaRPr kumimoji="1" lang="ja-JP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3291E3-20D7-CF22-F6C6-D2D396C52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4800" dirty="0"/>
              <a:t>1 minute debate</a:t>
            </a:r>
          </a:p>
          <a:p>
            <a:endParaRPr lang="en-US" altLang="ja-JP" sz="4800" dirty="0"/>
          </a:p>
          <a:p>
            <a:r>
              <a:rPr kumimoji="1" lang="ja-JP" altLang="en-US" sz="4800" dirty="0"/>
              <a:t>相手の理由を反論しましたか</a:t>
            </a:r>
          </a:p>
        </p:txBody>
      </p:sp>
    </p:spTree>
    <p:extLst>
      <p:ext uri="{BB962C8B-B14F-4D97-AF65-F5344CB8AC3E}">
        <p14:creationId xmlns:p14="http://schemas.microsoft.com/office/powerpoint/2010/main" val="16462671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DA0C1-EB2E-D457-925D-1B6A4B000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採点の練習</a:t>
            </a:r>
            <a:r>
              <a:rPr lang="ja-JP" altLang="en-US" dirty="0"/>
              <a:t>しましょう</a:t>
            </a:r>
            <a:endParaRPr kumimoji="1" lang="ja-JP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1A9431-CA95-7963-BF13-E6E02141DB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4000" dirty="0"/>
              <a:t>I disagree because money is good. More money more easy.  </a:t>
            </a:r>
          </a:p>
          <a:p>
            <a:endParaRPr lang="en-US" altLang="ja-JP" sz="4000" dirty="0"/>
          </a:p>
          <a:p>
            <a:r>
              <a:rPr kumimoji="1" lang="ja-JP" altLang="en-US" sz="4000" dirty="0"/>
              <a:t>何点と思う？</a:t>
            </a:r>
            <a:endParaRPr kumimoji="1" lang="en-US" altLang="ja-JP" sz="4000" dirty="0"/>
          </a:p>
          <a:p>
            <a:endParaRPr kumimoji="1" lang="en-US" altLang="ja-JP" sz="4000" dirty="0"/>
          </a:p>
          <a:p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0424120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2DDD9-50D3-223F-56A9-5832A1C5F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363" y="37323"/>
            <a:ext cx="10515600" cy="925578"/>
          </a:xfrm>
        </p:spPr>
        <p:txBody>
          <a:bodyPr/>
          <a:lstStyle/>
          <a:p>
            <a:r>
              <a:rPr kumimoji="1" lang="ja-JP" altLang="en-US" dirty="0"/>
              <a:t>評価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1AD03E0-3C83-7EBA-2BB5-D68816685F41}"/>
              </a:ext>
            </a:extLst>
          </p:cNvPr>
          <p:cNvGraphicFramePr>
            <a:graphicFrameLocks noGrp="1"/>
          </p:cNvGraphicFramePr>
          <p:nvPr/>
        </p:nvGraphicFramePr>
        <p:xfrm>
          <a:off x="651588" y="1756003"/>
          <a:ext cx="10405708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1427">
                  <a:extLst>
                    <a:ext uri="{9D8B030D-6E8A-4147-A177-3AD203B41FA5}">
                      <a16:colId xmlns:a16="http://schemas.microsoft.com/office/drawing/2014/main" val="3005993157"/>
                    </a:ext>
                  </a:extLst>
                </a:gridCol>
                <a:gridCol w="2601427">
                  <a:extLst>
                    <a:ext uri="{9D8B030D-6E8A-4147-A177-3AD203B41FA5}">
                      <a16:colId xmlns:a16="http://schemas.microsoft.com/office/drawing/2014/main" val="1734218438"/>
                    </a:ext>
                  </a:extLst>
                </a:gridCol>
                <a:gridCol w="2601427">
                  <a:extLst>
                    <a:ext uri="{9D8B030D-6E8A-4147-A177-3AD203B41FA5}">
                      <a16:colId xmlns:a16="http://schemas.microsoft.com/office/drawing/2014/main" val="4221906415"/>
                    </a:ext>
                  </a:extLst>
                </a:gridCol>
                <a:gridCol w="2601427">
                  <a:extLst>
                    <a:ext uri="{9D8B030D-6E8A-4147-A177-3AD203B41FA5}">
                      <a16:colId xmlns:a16="http://schemas.microsoft.com/office/drawing/2014/main" val="2939130626"/>
                    </a:ext>
                  </a:extLst>
                </a:gridCol>
              </a:tblGrid>
              <a:tr h="567960">
                <a:tc>
                  <a:txBody>
                    <a:bodyPr/>
                    <a:lstStyle/>
                    <a:p>
                      <a:pPr algn="ctr"/>
                      <a:endParaRPr kumimoji="1" lang="ja-JP" alt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400" b="1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400" b="1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kumimoji="1" lang="ja-JP" alt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400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3374104"/>
                  </a:ext>
                </a:extLst>
              </a:tr>
              <a:tr h="111703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I agree/</a:t>
                      </a:r>
                    </a:p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disagree</a:t>
                      </a:r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I agree/ </a:t>
                      </a:r>
                    </a:p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Disagree +</a:t>
                      </a:r>
                      <a:r>
                        <a:rPr kumimoji="1" lang="ja-JP" altLang="en-US" sz="3200" b="1" dirty="0">
                          <a:solidFill>
                            <a:schemeClr val="tx1"/>
                          </a:solidFill>
                        </a:rPr>
                        <a:t>意見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I agree/</a:t>
                      </a:r>
                    </a:p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Disagree</a:t>
                      </a:r>
                    </a:p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No </a:t>
                      </a:r>
                      <a:r>
                        <a:rPr kumimoji="1" lang="ja-JP" altLang="en-US" sz="3200" b="1" dirty="0">
                          <a:solidFill>
                            <a:schemeClr val="tx1"/>
                          </a:solidFill>
                        </a:rPr>
                        <a:t>意見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I agree/</a:t>
                      </a:r>
                    </a:p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disagree</a:t>
                      </a:r>
                      <a:endParaRPr kumimoji="1" lang="ja-JP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0153394"/>
                  </a:ext>
                </a:extLst>
              </a:tr>
              <a:tr h="111703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You said..</a:t>
                      </a:r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You said+</a:t>
                      </a:r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重要点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You said</a:t>
                      </a:r>
                    </a:p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No</a:t>
                      </a:r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 重要点</a:t>
                      </a:r>
                      <a:endParaRPr kumimoji="1" lang="en-US" altLang="ja-JP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You said</a:t>
                      </a:r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879526"/>
                  </a:ext>
                </a:extLst>
              </a:tr>
              <a:tr h="111703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Why?</a:t>
                      </a:r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説明</a:t>
                      </a:r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説得力ある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説明</a:t>
                      </a:r>
                      <a:endParaRPr kumimoji="1" lang="en-US" altLang="ja-JP" sz="36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No</a:t>
                      </a:r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 説得力</a:t>
                      </a:r>
                      <a:endParaRPr kumimoji="1" lang="en-US" altLang="ja-JP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No </a:t>
                      </a:r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説明</a:t>
                      </a:r>
                      <a:endParaRPr kumimoji="1" lang="en-US" altLang="ja-JP" sz="36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No</a:t>
                      </a:r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 説得力</a:t>
                      </a:r>
                      <a:endParaRPr kumimoji="1" lang="en-US" altLang="ja-JP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3595054"/>
                  </a:ext>
                </a:extLst>
              </a:tr>
            </a:tbl>
          </a:graphicData>
        </a:graphic>
      </p:graphicFrame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1CF0785-0409-9232-95FA-84E301E02852}"/>
              </a:ext>
            </a:extLst>
          </p:cNvPr>
          <p:cNvGraphicFramePr>
            <a:graphicFrameLocks noGrp="1"/>
          </p:cNvGraphicFramePr>
          <p:nvPr/>
        </p:nvGraphicFramePr>
        <p:xfrm>
          <a:off x="651588" y="830426"/>
          <a:ext cx="10405707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8569">
                  <a:extLst>
                    <a:ext uri="{9D8B030D-6E8A-4147-A177-3AD203B41FA5}">
                      <a16:colId xmlns:a16="http://schemas.microsoft.com/office/drawing/2014/main" val="1341737974"/>
                    </a:ext>
                  </a:extLst>
                </a:gridCol>
                <a:gridCol w="3468569">
                  <a:extLst>
                    <a:ext uri="{9D8B030D-6E8A-4147-A177-3AD203B41FA5}">
                      <a16:colId xmlns:a16="http://schemas.microsoft.com/office/drawing/2014/main" val="25734564"/>
                    </a:ext>
                  </a:extLst>
                </a:gridCol>
                <a:gridCol w="3468569">
                  <a:extLst>
                    <a:ext uri="{9D8B030D-6E8A-4147-A177-3AD203B41FA5}">
                      <a16:colId xmlns:a16="http://schemas.microsoft.com/office/drawing/2014/main" val="1011928163"/>
                    </a:ext>
                  </a:extLst>
                </a:gridCol>
              </a:tblGrid>
              <a:tr h="925577">
                <a:tc>
                  <a:txBody>
                    <a:bodyPr/>
                    <a:lstStyle/>
                    <a:p>
                      <a:r>
                        <a:rPr kumimoji="1" lang="ja-JP" altLang="en-US" sz="2800" dirty="0"/>
                        <a:t>理由の重要点に対して反論した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6000" dirty="0"/>
                        <a:t>Yes</a:t>
                      </a:r>
                      <a:endParaRPr kumimoji="1" lang="ja-JP" alt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6000" dirty="0"/>
                        <a:t>No</a:t>
                      </a:r>
                      <a:endParaRPr kumimoji="1" lang="ja-JP" altLang="en-US" sz="6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6229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62420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EE54E-4114-F41A-9367-35A8F2CAA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採点の練習しましょう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21443-67B3-DA5E-CB04-1370807E96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5400" dirty="0"/>
              <a:t>I </a:t>
            </a:r>
            <a:r>
              <a:rPr lang="en-US" altLang="ja-JP" sz="5400" dirty="0"/>
              <a:t>disagree that friends are more important. Because with money we can travel and meet new people and make connections.</a:t>
            </a:r>
          </a:p>
          <a:p>
            <a:r>
              <a:rPr kumimoji="1" lang="ja-JP" altLang="en-US" sz="5400" dirty="0"/>
              <a:t>何点と思う？</a:t>
            </a:r>
          </a:p>
        </p:txBody>
      </p:sp>
    </p:spTree>
    <p:extLst>
      <p:ext uri="{BB962C8B-B14F-4D97-AF65-F5344CB8AC3E}">
        <p14:creationId xmlns:p14="http://schemas.microsoft.com/office/powerpoint/2010/main" val="5057901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2DDD9-50D3-223F-56A9-5832A1C5F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363" y="37323"/>
            <a:ext cx="10515600" cy="925578"/>
          </a:xfrm>
        </p:spPr>
        <p:txBody>
          <a:bodyPr/>
          <a:lstStyle/>
          <a:p>
            <a:r>
              <a:rPr kumimoji="1" lang="ja-JP" altLang="en-US" dirty="0"/>
              <a:t>評価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1AD03E0-3C83-7EBA-2BB5-D68816685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1583896"/>
              </p:ext>
            </p:extLst>
          </p:nvPr>
        </p:nvGraphicFramePr>
        <p:xfrm>
          <a:off x="651588" y="1756003"/>
          <a:ext cx="10405708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1427">
                  <a:extLst>
                    <a:ext uri="{9D8B030D-6E8A-4147-A177-3AD203B41FA5}">
                      <a16:colId xmlns:a16="http://schemas.microsoft.com/office/drawing/2014/main" val="3005993157"/>
                    </a:ext>
                  </a:extLst>
                </a:gridCol>
                <a:gridCol w="2601427">
                  <a:extLst>
                    <a:ext uri="{9D8B030D-6E8A-4147-A177-3AD203B41FA5}">
                      <a16:colId xmlns:a16="http://schemas.microsoft.com/office/drawing/2014/main" val="1734218438"/>
                    </a:ext>
                  </a:extLst>
                </a:gridCol>
                <a:gridCol w="2601427">
                  <a:extLst>
                    <a:ext uri="{9D8B030D-6E8A-4147-A177-3AD203B41FA5}">
                      <a16:colId xmlns:a16="http://schemas.microsoft.com/office/drawing/2014/main" val="4221906415"/>
                    </a:ext>
                  </a:extLst>
                </a:gridCol>
                <a:gridCol w="2601427">
                  <a:extLst>
                    <a:ext uri="{9D8B030D-6E8A-4147-A177-3AD203B41FA5}">
                      <a16:colId xmlns:a16="http://schemas.microsoft.com/office/drawing/2014/main" val="2939130626"/>
                    </a:ext>
                  </a:extLst>
                </a:gridCol>
              </a:tblGrid>
              <a:tr h="567960">
                <a:tc>
                  <a:txBody>
                    <a:bodyPr/>
                    <a:lstStyle/>
                    <a:p>
                      <a:pPr algn="ctr"/>
                      <a:endParaRPr kumimoji="1" lang="ja-JP" alt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400" b="1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400" b="1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kumimoji="1" lang="ja-JP" alt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400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3374104"/>
                  </a:ext>
                </a:extLst>
              </a:tr>
              <a:tr h="111703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I agree/</a:t>
                      </a:r>
                    </a:p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disagree</a:t>
                      </a:r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I agree/ </a:t>
                      </a:r>
                    </a:p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Disagree +</a:t>
                      </a:r>
                      <a:r>
                        <a:rPr kumimoji="1" lang="ja-JP" altLang="en-US" sz="3200" b="1" dirty="0">
                          <a:solidFill>
                            <a:schemeClr val="tx1"/>
                          </a:solidFill>
                        </a:rPr>
                        <a:t>意見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I agree/</a:t>
                      </a:r>
                    </a:p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Disagree</a:t>
                      </a:r>
                    </a:p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No </a:t>
                      </a:r>
                      <a:r>
                        <a:rPr kumimoji="1" lang="ja-JP" altLang="en-US" sz="3200" b="1" dirty="0">
                          <a:solidFill>
                            <a:schemeClr val="tx1"/>
                          </a:solidFill>
                        </a:rPr>
                        <a:t>意見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I agree/</a:t>
                      </a:r>
                    </a:p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disagree</a:t>
                      </a:r>
                      <a:endParaRPr kumimoji="1" lang="ja-JP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0153394"/>
                  </a:ext>
                </a:extLst>
              </a:tr>
              <a:tr h="111703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You said..</a:t>
                      </a:r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You said+</a:t>
                      </a:r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重要点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You said</a:t>
                      </a:r>
                    </a:p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No</a:t>
                      </a:r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 重要点</a:t>
                      </a:r>
                      <a:endParaRPr kumimoji="1" lang="en-US" altLang="ja-JP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You said</a:t>
                      </a:r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879526"/>
                  </a:ext>
                </a:extLst>
              </a:tr>
              <a:tr h="111703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Why?</a:t>
                      </a:r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説明</a:t>
                      </a:r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説得力ある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説明</a:t>
                      </a:r>
                      <a:endParaRPr kumimoji="1" lang="en-US" altLang="ja-JP" sz="36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No</a:t>
                      </a:r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 説得力</a:t>
                      </a:r>
                      <a:endParaRPr kumimoji="1" lang="en-US" altLang="ja-JP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No </a:t>
                      </a:r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説明</a:t>
                      </a:r>
                      <a:endParaRPr kumimoji="1" lang="en-US" altLang="ja-JP" sz="36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No</a:t>
                      </a:r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 説得力</a:t>
                      </a:r>
                      <a:endParaRPr kumimoji="1" lang="en-US" altLang="ja-JP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3595054"/>
                  </a:ext>
                </a:extLst>
              </a:tr>
            </a:tbl>
          </a:graphicData>
        </a:graphic>
      </p:graphicFrame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1CF0785-0409-9232-95FA-84E301E028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7477736"/>
              </p:ext>
            </p:extLst>
          </p:nvPr>
        </p:nvGraphicFramePr>
        <p:xfrm>
          <a:off x="651588" y="830426"/>
          <a:ext cx="10405707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8569">
                  <a:extLst>
                    <a:ext uri="{9D8B030D-6E8A-4147-A177-3AD203B41FA5}">
                      <a16:colId xmlns:a16="http://schemas.microsoft.com/office/drawing/2014/main" val="1341737974"/>
                    </a:ext>
                  </a:extLst>
                </a:gridCol>
                <a:gridCol w="3468569">
                  <a:extLst>
                    <a:ext uri="{9D8B030D-6E8A-4147-A177-3AD203B41FA5}">
                      <a16:colId xmlns:a16="http://schemas.microsoft.com/office/drawing/2014/main" val="25734564"/>
                    </a:ext>
                  </a:extLst>
                </a:gridCol>
                <a:gridCol w="3468569">
                  <a:extLst>
                    <a:ext uri="{9D8B030D-6E8A-4147-A177-3AD203B41FA5}">
                      <a16:colId xmlns:a16="http://schemas.microsoft.com/office/drawing/2014/main" val="1011928163"/>
                    </a:ext>
                  </a:extLst>
                </a:gridCol>
              </a:tblGrid>
              <a:tr h="925577">
                <a:tc>
                  <a:txBody>
                    <a:bodyPr/>
                    <a:lstStyle/>
                    <a:p>
                      <a:r>
                        <a:rPr kumimoji="1" lang="ja-JP" altLang="en-US" sz="2800" dirty="0"/>
                        <a:t>理由の重要点に対して反論した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6000" dirty="0"/>
                        <a:t>Yes</a:t>
                      </a:r>
                      <a:endParaRPr kumimoji="1" lang="ja-JP" alt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6000" dirty="0"/>
                        <a:t>No</a:t>
                      </a:r>
                      <a:endParaRPr kumimoji="1" lang="ja-JP" altLang="en-US" sz="6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6229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378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539A834-9027-2CB6-F048-3A05CCD44B1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0506" y="-535705"/>
          <a:ext cx="12269755" cy="83679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400064" imgH="4146354" progId="Word.Document.12">
                  <p:embed/>
                </p:oleObj>
              </mc:Choice>
              <mc:Fallback>
                <p:oleObj name="Document" r:id="rId2" imgW="5400064" imgH="4146354" progId="Word.Document.12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B539A834-9027-2CB6-F048-3A05CCD44B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50506" y="-535705"/>
                        <a:ext cx="12269755" cy="83679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BA846765-4D6A-238E-A39B-0578DF532D3D}"/>
              </a:ext>
            </a:extLst>
          </p:cNvPr>
          <p:cNvSpPr/>
          <p:nvPr/>
        </p:nvSpPr>
        <p:spPr>
          <a:xfrm>
            <a:off x="625150" y="1869704"/>
            <a:ext cx="373447" cy="50027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A</a:t>
            </a:r>
            <a:endParaRPr kumimoji="1" lang="ja-JP" altLang="en-US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372C15A-6287-862E-28AE-B3952D143F6C}"/>
              </a:ext>
            </a:extLst>
          </p:cNvPr>
          <p:cNvSpPr/>
          <p:nvPr/>
        </p:nvSpPr>
        <p:spPr>
          <a:xfrm>
            <a:off x="625150" y="3648269"/>
            <a:ext cx="373447" cy="39255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1.</a:t>
            </a:r>
            <a:endParaRPr kumimoji="1" lang="ja-JP" altLang="en-US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F751AFA-AC0A-06D1-88DE-47B2BEC69927}"/>
              </a:ext>
            </a:extLst>
          </p:cNvPr>
          <p:cNvSpPr/>
          <p:nvPr/>
        </p:nvSpPr>
        <p:spPr>
          <a:xfrm>
            <a:off x="616043" y="4674637"/>
            <a:ext cx="382555" cy="39255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2.</a:t>
            </a:r>
            <a:endParaRPr kumimoji="1" lang="ja-JP" altLang="en-US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9E923DB2-7FAA-C01E-B8EE-380812D7CB78}"/>
              </a:ext>
            </a:extLst>
          </p:cNvPr>
          <p:cNvSpPr/>
          <p:nvPr/>
        </p:nvSpPr>
        <p:spPr>
          <a:xfrm>
            <a:off x="616043" y="5607698"/>
            <a:ext cx="382555" cy="39255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3.</a:t>
            </a:r>
            <a:endParaRPr kumimoji="1" lang="ja-JP" altLang="en-US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DCCD7C11-6066-D4A3-5FE5-AAF8770810BA}"/>
              </a:ext>
            </a:extLst>
          </p:cNvPr>
          <p:cNvSpPr/>
          <p:nvPr/>
        </p:nvSpPr>
        <p:spPr>
          <a:xfrm>
            <a:off x="616043" y="2808514"/>
            <a:ext cx="382554" cy="40121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B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399474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AE10B-3EEB-714A-424B-02AE0EA2F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6000" dirty="0"/>
              <a:t>Rebuttal Practice </a:t>
            </a:r>
            <a:r>
              <a:rPr kumimoji="1" lang="ja-JP" altLang="en-US" sz="6000" dirty="0"/>
              <a:t>反論練習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0466F6-5A06-379A-61F3-C76029E1F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sz="4400" dirty="0"/>
              <a:t>Partners</a:t>
            </a:r>
          </a:p>
          <a:p>
            <a:r>
              <a:rPr kumimoji="1" lang="en-US" altLang="ja-JP" sz="4400" dirty="0"/>
              <a:t>A </a:t>
            </a:r>
            <a:r>
              <a:rPr kumimoji="1" lang="ja-JP" altLang="en-US" sz="4400" dirty="0"/>
              <a:t>と</a:t>
            </a:r>
            <a:r>
              <a:rPr kumimoji="1" lang="en-US" altLang="ja-JP" sz="4400" dirty="0"/>
              <a:t>B</a:t>
            </a:r>
            <a:r>
              <a:rPr kumimoji="1" lang="ja-JP" altLang="en-US" sz="4400" dirty="0"/>
              <a:t>は提示された意見に反論しましょう</a:t>
            </a:r>
            <a:endParaRPr kumimoji="1" lang="en-US" altLang="ja-JP" sz="4400" dirty="0"/>
          </a:p>
          <a:p>
            <a:r>
              <a:rPr lang="ja-JP" altLang="en-US" sz="4400" dirty="0"/>
              <a:t>パートナー</a:t>
            </a:r>
            <a:r>
              <a:rPr lang="en-US" altLang="ja-JP" sz="4400" dirty="0"/>
              <a:t>B</a:t>
            </a:r>
            <a:r>
              <a:rPr lang="ja-JP" altLang="en-US" sz="4400" dirty="0"/>
              <a:t>はパートナー</a:t>
            </a:r>
            <a:r>
              <a:rPr lang="en-US" altLang="ja-JP" sz="4400" dirty="0"/>
              <a:t>A</a:t>
            </a:r>
            <a:r>
              <a:rPr lang="ja-JP" altLang="en-US" sz="4400" dirty="0"/>
              <a:t>の反論を聞いて評価してください</a:t>
            </a:r>
            <a:endParaRPr lang="en-US" altLang="ja-JP" sz="4400" dirty="0"/>
          </a:p>
          <a:p>
            <a:r>
              <a:rPr kumimoji="1" lang="ja-JP" altLang="en-US" sz="4400" dirty="0"/>
              <a:t>パートナー</a:t>
            </a:r>
            <a:r>
              <a:rPr kumimoji="1" lang="en-US" altLang="ja-JP" sz="4400" dirty="0"/>
              <a:t>A</a:t>
            </a:r>
            <a:r>
              <a:rPr kumimoji="1" lang="ja-JP" altLang="en-US" sz="4400" dirty="0"/>
              <a:t>はパートナー</a:t>
            </a:r>
            <a:r>
              <a:rPr kumimoji="1" lang="en-US" altLang="ja-JP" sz="4400" dirty="0"/>
              <a:t>B</a:t>
            </a:r>
            <a:r>
              <a:rPr kumimoji="1" lang="ja-JP" altLang="en-US" sz="4400" dirty="0"/>
              <a:t>の反論を聞いて評価してください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35677103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8D2AA-A578-5134-D4AF-C3D5F5D87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E8503B-CD1A-F993-F990-6BA77A753C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6000" dirty="0"/>
              <a:t>満点取れましたか？</a:t>
            </a:r>
            <a:endParaRPr kumimoji="1" lang="ja-JP" altLang="en-US" sz="6000" dirty="0"/>
          </a:p>
        </p:txBody>
      </p:sp>
    </p:spTree>
    <p:extLst>
      <p:ext uri="{BB962C8B-B14F-4D97-AF65-F5344CB8AC3E}">
        <p14:creationId xmlns:p14="http://schemas.microsoft.com/office/powerpoint/2010/main" val="6936895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6A545-5AA2-40F4-7417-4668C92F9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In English   Topic 2</a:t>
            </a:r>
            <a:endParaRPr kumimoji="1" lang="ja-JP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3E75F-3AD0-C068-6B8D-ECDDF3BF4F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5400" dirty="0" err="1"/>
              <a:t>Komazawa</a:t>
            </a:r>
            <a:r>
              <a:rPr kumimoji="1" lang="en-US" altLang="ja-JP" sz="5400" dirty="0"/>
              <a:t> should</a:t>
            </a:r>
            <a:r>
              <a:rPr lang="ja-JP" altLang="en-US" sz="5400" dirty="0"/>
              <a:t> </a:t>
            </a:r>
            <a:r>
              <a:rPr lang="en-US" altLang="ja-JP" sz="5400" dirty="0"/>
              <a:t>keep</a:t>
            </a:r>
            <a:r>
              <a:rPr kumimoji="1" lang="en-US" altLang="ja-JP" sz="5400" dirty="0"/>
              <a:t> Saturday classes to </a:t>
            </a:r>
            <a:r>
              <a:rPr lang="en-US" altLang="ja-JP" sz="5400" dirty="0"/>
              <a:t>promote healthy habit for</a:t>
            </a:r>
            <a:r>
              <a:rPr kumimoji="1" lang="en-US" altLang="ja-JP" sz="5400" dirty="0"/>
              <a:t> students</a:t>
            </a:r>
            <a:r>
              <a:rPr lang="en-US" altLang="ja-JP" sz="5400" dirty="0"/>
              <a:t>. Such as sleeping early and </a:t>
            </a:r>
            <a:r>
              <a:rPr lang="en-US" altLang="ja-JP" sz="5400"/>
              <a:t>waking early.</a:t>
            </a:r>
            <a:endParaRPr kumimoji="1"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4245885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539A834-9027-2CB6-F048-3A05CCD44B1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0506" y="-535705"/>
          <a:ext cx="12269755" cy="83679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400064" imgH="4146354" progId="Word.Document.12">
                  <p:embed/>
                </p:oleObj>
              </mc:Choice>
              <mc:Fallback>
                <p:oleObj name="Document" r:id="rId2" imgW="5400064" imgH="4146354" progId="Word.Document.12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B539A834-9027-2CB6-F048-3A05CCD44B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50506" y="-535705"/>
                        <a:ext cx="12269755" cy="83679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BA846765-4D6A-238E-A39B-0578DF532D3D}"/>
              </a:ext>
            </a:extLst>
          </p:cNvPr>
          <p:cNvSpPr/>
          <p:nvPr/>
        </p:nvSpPr>
        <p:spPr>
          <a:xfrm>
            <a:off x="625150" y="1869704"/>
            <a:ext cx="373447" cy="50027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A</a:t>
            </a:r>
            <a:endParaRPr kumimoji="1" lang="ja-JP" altLang="en-US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372C15A-6287-862E-28AE-B3952D143F6C}"/>
              </a:ext>
            </a:extLst>
          </p:cNvPr>
          <p:cNvSpPr/>
          <p:nvPr/>
        </p:nvSpPr>
        <p:spPr>
          <a:xfrm>
            <a:off x="625150" y="3648269"/>
            <a:ext cx="373447" cy="39255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1.</a:t>
            </a:r>
            <a:endParaRPr kumimoji="1" lang="ja-JP" altLang="en-US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F751AFA-AC0A-06D1-88DE-47B2BEC69927}"/>
              </a:ext>
            </a:extLst>
          </p:cNvPr>
          <p:cNvSpPr/>
          <p:nvPr/>
        </p:nvSpPr>
        <p:spPr>
          <a:xfrm>
            <a:off x="616043" y="4674637"/>
            <a:ext cx="382555" cy="39255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2.</a:t>
            </a:r>
            <a:endParaRPr kumimoji="1" lang="ja-JP" altLang="en-US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9E923DB2-7FAA-C01E-B8EE-380812D7CB78}"/>
              </a:ext>
            </a:extLst>
          </p:cNvPr>
          <p:cNvSpPr/>
          <p:nvPr/>
        </p:nvSpPr>
        <p:spPr>
          <a:xfrm>
            <a:off x="616043" y="5607698"/>
            <a:ext cx="382555" cy="39255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3.</a:t>
            </a:r>
            <a:endParaRPr kumimoji="1" lang="ja-JP" altLang="en-US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DCCD7C11-6066-D4A3-5FE5-AAF8770810BA}"/>
              </a:ext>
            </a:extLst>
          </p:cNvPr>
          <p:cNvSpPr/>
          <p:nvPr/>
        </p:nvSpPr>
        <p:spPr>
          <a:xfrm>
            <a:off x="616043" y="2808514"/>
            <a:ext cx="382554" cy="40121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B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159057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BF345-8E51-F3D1-CD1C-2124F5787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E6298-9625-7F9D-9427-1891860F5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4800" dirty="0"/>
              <a:t>All </a:t>
            </a:r>
            <a:r>
              <a:rPr kumimoji="1" lang="en-US" altLang="ja-JP" sz="4800" dirty="0" err="1"/>
              <a:t>komazawa</a:t>
            </a:r>
            <a:r>
              <a:rPr kumimoji="1" lang="en-US" altLang="ja-JP" sz="4800" dirty="0"/>
              <a:t> high school field trips should be abroad in order for the students to learn about different cultures.</a:t>
            </a:r>
            <a:endParaRPr kumimoji="1"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3329090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115C9-0B33-7D06-9B1A-24E015FEE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In Japanese</a:t>
            </a:r>
            <a:endParaRPr kumimoji="1" lang="ja-JP" alt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8A495B1-DB53-A157-3A10-2D78D78C18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2150046"/>
            <a:ext cx="4772378" cy="417980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B8DDEBC-1013-3CA1-236B-EE68A93384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0503" y="1887879"/>
            <a:ext cx="8105421" cy="4559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1081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539A834-9027-2CB6-F048-3A05CCD44B1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0506" y="-535705"/>
          <a:ext cx="12269755" cy="83679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400064" imgH="4146354" progId="Word.Document.12">
                  <p:embed/>
                </p:oleObj>
              </mc:Choice>
              <mc:Fallback>
                <p:oleObj name="Document" r:id="rId2" imgW="5400064" imgH="4146354" progId="Word.Document.12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B539A834-9027-2CB6-F048-3A05CCD44B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50506" y="-535705"/>
                        <a:ext cx="12269755" cy="83679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BA846765-4D6A-238E-A39B-0578DF532D3D}"/>
              </a:ext>
            </a:extLst>
          </p:cNvPr>
          <p:cNvSpPr/>
          <p:nvPr/>
        </p:nvSpPr>
        <p:spPr>
          <a:xfrm>
            <a:off x="625150" y="1869704"/>
            <a:ext cx="373447" cy="50027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A</a:t>
            </a:r>
            <a:endParaRPr kumimoji="1" lang="ja-JP" altLang="en-US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372C15A-6287-862E-28AE-B3952D143F6C}"/>
              </a:ext>
            </a:extLst>
          </p:cNvPr>
          <p:cNvSpPr/>
          <p:nvPr/>
        </p:nvSpPr>
        <p:spPr>
          <a:xfrm>
            <a:off x="625150" y="3648269"/>
            <a:ext cx="373447" cy="39255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1.</a:t>
            </a:r>
            <a:endParaRPr kumimoji="1" lang="ja-JP" altLang="en-US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F751AFA-AC0A-06D1-88DE-47B2BEC69927}"/>
              </a:ext>
            </a:extLst>
          </p:cNvPr>
          <p:cNvSpPr/>
          <p:nvPr/>
        </p:nvSpPr>
        <p:spPr>
          <a:xfrm>
            <a:off x="616043" y="4674637"/>
            <a:ext cx="382555" cy="39255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2.</a:t>
            </a:r>
            <a:endParaRPr kumimoji="1" lang="ja-JP" altLang="en-US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9E923DB2-7FAA-C01E-B8EE-380812D7CB78}"/>
              </a:ext>
            </a:extLst>
          </p:cNvPr>
          <p:cNvSpPr/>
          <p:nvPr/>
        </p:nvSpPr>
        <p:spPr>
          <a:xfrm>
            <a:off x="616043" y="5607698"/>
            <a:ext cx="382555" cy="39255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3.</a:t>
            </a:r>
            <a:endParaRPr kumimoji="1" lang="ja-JP" altLang="en-US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DCCD7C11-6066-D4A3-5FE5-AAF8770810BA}"/>
              </a:ext>
            </a:extLst>
          </p:cNvPr>
          <p:cNvSpPr/>
          <p:nvPr/>
        </p:nvSpPr>
        <p:spPr>
          <a:xfrm>
            <a:off x="616043" y="2808514"/>
            <a:ext cx="382554" cy="40121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B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097814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2DDD9-50D3-223F-56A9-5832A1C5F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363" y="37323"/>
            <a:ext cx="10515600" cy="925578"/>
          </a:xfrm>
        </p:spPr>
        <p:txBody>
          <a:bodyPr/>
          <a:lstStyle/>
          <a:p>
            <a:r>
              <a:rPr kumimoji="1" lang="ja-JP" altLang="en-US" dirty="0"/>
              <a:t>評価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1AD03E0-3C83-7EBA-2BB5-D68816685F41}"/>
              </a:ext>
            </a:extLst>
          </p:cNvPr>
          <p:cNvGraphicFramePr>
            <a:graphicFrameLocks noGrp="1"/>
          </p:cNvGraphicFramePr>
          <p:nvPr/>
        </p:nvGraphicFramePr>
        <p:xfrm>
          <a:off x="651588" y="1756003"/>
          <a:ext cx="10405708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1427">
                  <a:extLst>
                    <a:ext uri="{9D8B030D-6E8A-4147-A177-3AD203B41FA5}">
                      <a16:colId xmlns:a16="http://schemas.microsoft.com/office/drawing/2014/main" val="3005993157"/>
                    </a:ext>
                  </a:extLst>
                </a:gridCol>
                <a:gridCol w="2601427">
                  <a:extLst>
                    <a:ext uri="{9D8B030D-6E8A-4147-A177-3AD203B41FA5}">
                      <a16:colId xmlns:a16="http://schemas.microsoft.com/office/drawing/2014/main" val="1734218438"/>
                    </a:ext>
                  </a:extLst>
                </a:gridCol>
                <a:gridCol w="2601427">
                  <a:extLst>
                    <a:ext uri="{9D8B030D-6E8A-4147-A177-3AD203B41FA5}">
                      <a16:colId xmlns:a16="http://schemas.microsoft.com/office/drawing/2014/main" val="4221906415"/>
                    </a:ext>
                  </a:extLst>
                </a:gridCol>
                <a:gridCol w="2601427">
                  <a:extLst>
                    <a:ext uri="{9D8B030D-6E8A-4147-A177-3AD203B41FA5}">
                      <a16:colId xmlns:a16="http://schemas.microsoft.com/office/drawing/2014/main" val="2939130626"/>
                    </a:ext>
                  </a:extLst>
                </a:gridCol>
              </a:tblGrid>
              <a:tr h="567960">
                <a:tc>
                  <a:txBody>
                    <a:bodyPr/>
                    <a:lstStyle/>
                    <a:p>
                      <a:pPr algn="ctr"/>
                      <a:endParaRPr kumimoji="1" lang="ja-JP" alt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400" b="1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400" b="1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kumimoji="1" lang="ja-JP" alt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400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3374104"/>
                  </a:ext>
                </a:extLst>
              </a:tr>
              <a:tr h="111703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I agree/</a:t>
                      </a:r>
                    </a:p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disagree</a:t>
                      </a:r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I agree/ </a:t>
                      </a:r>
                    </a:p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Disagree +</a:t>
                      </a:r>
                      <a:r>
                        <a:rPr kumimoji="1" lang="ja-JP" altLang="en-US" sz="3200" b="1" dirty="0">
                          <a:solidFill>
                            <a:schemeClr val="tx1"/>
                          </a:solidFill>
                        </a:rPr>
                        <a:t>意見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I agree/</a:t>
                      </a:r>
                    </a:p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Disagree</a:t>
                      </a:r>
                    </a:p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No </a:t>
                      </a:r>
                      <a:r>
                        <a:rPr kumimoji="1" lang="ja-JP" altLang="en-US" sz="3200" b="1" dirty="0">
                          <a:solidFill>
                            <a:schemeClr val="tx1"/>
                          </a:solidFill>
                        </a:rPr>
                        <a:t>意見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I agree/</a:t>
                      </a:r>
                    </a:p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disagree</a:t>
                      </a:r>
                      <a:endParaRPr kumimoji="1" lang="ja-JP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0153394"/>
                  </a:ext>
                </a:extLst>
              </a:tr>
              <a:tr h="111703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You said..</a:t>
                      </a:r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You said+</a:t>
                      </a:r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重要点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You said</a:t>
                      </a:r>
                    </a:p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No</a:t>
                      </a:r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 重要点</a:t>
                      </a:r>
                      <a:endParaRPr kumimoji="1" lang="en-US" altLang="ja-JP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You said</a:t>
                      </a:r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879526"/>
                  </a:ext>
                </a:extLst>
              </a:tr>
              <a:tr h="111703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Why?</a:t>
                      </a:r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説明</a:t>
                      </a:r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説得力ある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説明</a:t>
                      </a:r>
                      <a:endParaRPr kumimoji="1" lang="en-US" altLang="ja-JP" sz="36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No</a:t>
                      </a:r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 説得力</a:t>
                      </a:r>
                      <a:endParaRPr kumimoji="1" lang="en-US" altLang="ja-JP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No </a:t>
                      </a:r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説明</a:t>
                      </a:r>
                      <a:endParaRPr kumimoji="1" lang="en-US" altLang="ja-JP" sz="36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No</a:t>
                      </a:r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 説得力</a:t>
                      </a:r>
                      <a:endParaRPr kumimoji="1" lang="en-US" altLang="ja-JP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3595054"/>
                  </a:ext>
                </a:extLst>
              </a:tr>
            </a:tbl>
          </a:graphicData>
        </a:graphic>
      </p:graphicFrame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1CF0785-0409-9232-95FA-84E301E02852}"/>
              </a:ext>
            </a:extLst>
          </p:cNvPr>
          <p:cNvGraphicFramePr>
            <a:graphicFrameLocks noGrp="1"/>
          </p:cNvGraphicFramePr>
          <p:nvPr/>
        </p:nvGraphicFramePr>
        <p:xfrm>
          <a:off x="651588" y="830426"/>
          <a:ext cx="10405707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8569">
                  <a:extLst>
                    <a:ext uri="{9D8B030D-6E8A-4147-A177-3AD203B41FA5}">
                      <a16:colId xmlns:a16="http://schemas.microsoft.com/office/drawing/2014/main" val="1341737974"/>
                    </a:ext>
                  </a:extLst>
                </a:gridCol>
                <a:gridCol w="3468569">
                  <a:extLst>
                    <a:ext uri="{9D8B030D-6E8A-4147-A177-3AD203B41FA5}">
                      <a16:colId xmlns:a16="http://schemas.microsoft.com/office/drawing/2014/main" val="25734564"/>
                    </a:ext>
                  </a:extLst>
                </a:gridCol>
                <a:gridCol w="3468569">
                  <a:extLst>
                    <a:ext uri="{9D8B030D-6E8A-4147-A177-3AD203B41FA5}">
                      <a16:colId xmlns:a16="http://schemas.microsoft.com/office/drawing/2014/main" val="1011928163"/>
                    </a:ext>
                  </a:extLst>
                </a:gridCol>
              </a:tblGrid>
              <a:tr h="925577">
                <a:tc>
                  <a:txBody>
                    <a:bodyPr/>
                    <a:lstStyle/>
                    <a:p>
                      <a:r>
                        <a:rPr kumimoji="1" lang="ja-JP" altLang="en-US" sz="2800" dirty="0"/>
                        <a:t>理由の重要点に対して反論した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6000" dirty="0"/>
                        <a:t>Yes</a:t>
                      </a:r>
                      <a:endParaRPr kumimoji="1" lang="ja-JP" alt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6000" dirty="0"/>
                        <a:t>No</a:t>
                      </a:r>
                      <a:endParaRPr kumimoji="1" lang="ja-JP" altLang="en-US" sz="6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6229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76599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8C0C1-12BA-3237-5835-2407A69D6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1A3256-3D97-B306-39C7-E5240798B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4000" dirty="0"/>
              <a:t>People say that raising children in the city can improve cultural exchange. What do you think?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2844572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539A834-9027-2CB6-F048-3A05CCD44B1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0506" y="-535705"/>
          <a:ext cx="12269755" cy="83679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400064" imgH="4146354" progId="Word.Document.12">
                  <p:embed/>
                </p:oleObj>
              </mc:Choice>
              <mc:Fallback>
                <p:oleObj name="Document" r:id="rId2" imgW="5400064" imgH="4146354" progId="Word.Document.12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B539A834-9027-2CB6-F048-3A05CCD44B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50506" y="-535705"/>
                        <a:ext cx="12269755" cy="83679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BA846765-4D6A-238E-A39B-0578DF532D3D}"/>
              </a:ext>
            </a:extLst>
          </p:cNvPr>
          <p:cNvSpPr/>
          <p:nvPr/>
        </p:nvSpPr>
        <p:spPr>
          <a:xfrm>
            <a:off x="625150" y="1869704"/>
            <a:ext cx="373447" cy="50027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A</a:t>
            </a:r>
            <a:endParaRPr kumimoji="1" lang="ja-JP" altLang="en-US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372C15A-6287-862E-28AE-B3952D143F6C}"/>
              </a:ext>
            </a:extLst>
          </p:cNvPr>
          <p:cNvSpPr/>
          <p:nvPr/>
        </p:nvSpPr>
        <p:spPr>
          <a:xfrm>
            <a:off x="625150" y="3648269"/>
            <a:ext cx="373447" cy="39255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1.</a:t>
            </a:r>
            <a:endParaRPr kumimoji="1" lang="ja-JP" altLang="en-US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F751AFA-AC0A-06D1-88DE-47B2BEC69927}"/>
              </a:ext>
            </a:extLst>
          </p:cNvPr>
          <p:cNvSpPr/>
          <p:nvPr/>
        </p:nvSpPr>
        <p:spPr>
          <a:xfrm>
            <a:off x="616043" y="4674637"/>
            <a:ext cx="382555" cy="39255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2.</a:t>
            </a:r>
            <a:endParaRPr kumimoji="1" lang="ja-JP" altLang="en-US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9E923DB2-7FAA-C01E-B8EE-380812D7CB78}"/>
              </a:ext>
            </a:extLst>
          </p:cNvPr>
          <p:cNvSpPr/>
          <p:nvPr/>
        </p:nvSpPr>
        <p:spPr>
          <a:xfrm>
            <a:off x="616043" y="5607698"/>
            <a:ext cx="382555" cy="39255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3.</a:t>
            </a:r>
            <a:endParaRPr kumimoji="1" lang="ja-JP" altLang="en-US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DCCD7C11-6066-D4A3-5FE5-AAF8770810BA}"/>
              </a:ext>
            </a:extLst>
          </p:cNvPr>
          <p:cNvSpPr/>
          <p:nvPr/>
        </p:nvSpPr>
        <p:spPr>
          <a:xfrm>
            <a:off x="616043" y="2808514"/>
            <a:ext cx="382554" cy="40121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B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576513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2DDD9-50D3-223F-56A9-5832A1C5F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363" y="37323"/>
            <a:ext cx="10515600" cy="925578"/>
          </a:xfrm>
        </p:spPr>
        <p:txBody>
          <a:bodyPr/>
          <a:lstStyle/>
          <a:p>
            <a:r>
              <a:rPr kumimoji="1" lang="ja-JP" altLang="en-US" dirty="0"/>
              <a:t>評価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1AD03E0-3C83-7EBA-2BB5-D68816685F41}"/>
              </a:ext>
            </a:extLst>
          </p:cNvPr>
          <p:cNvGraphicFramePr>
            <a:graphicFrameLocks noGrp="1"/>
          </p:cNvGraphicFramePr>
          <p:nvPr/>
        </p:nvGraphicFramePr>
        <p:xfrm>
          <a:off x="651588" y="1756003"/>
          <a:ext cx="10405708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1427">
                  <a:extLst>
                    <a:ext uri="{9D8B030D-6E8A-4147-A177-3AD203B41FA5}">
                      <a16:colId xmlns:a16="http://schemas.microsoft.com/office/drawing/2014/main" val="3005993157"/>
                    </a:ext>
                  </a:extLst>
                </a:gridCol>
                <a:gridCol w="2601427">
                  <a:extLst>
                    <a:ext uri="{9D8B030D-6E8A-4147-A177-3AD203B41FA5}">
                      <a16:colId xmlns:a16="http://schemas.microsoft.com/office/drawing/2014/main" val="1734218438"/>
                    </a:ext>
                  </a:extLst>
                </a:gridCol>
                <a:gridCol w="2601427">
                  <a:extLst>
                    <a:ext uri="{9D8B030D-6E8A-4147-A177-3AD203B41FA5}">
                      <a16:colId xmlns:a16="http://schemas.microsoft.com/office/drawing/2014/main" val="4221906415"/>
                    </a:ext>
                  </a:extLst>
                </a:gridCol>
                <a:gridCol w="2601427">
                  <a:extLst>
                    <a:ext uri="{9D8B030D-6E8A-4147-A177-3AD203B41FA5}">
                      <a16:colId xmlns:a16="http://schemas.microsoft.com/office/drawing/2014/main" val="2939130626"/>
                    </a:ext>
                  </a:extLst>
                </a:gridCol>
              </a:tblGrid>
              <a:tr h="567960">
                <a:tc>
                  <a:txBody>
                    <a:bodyPr/>
                    <a:lstStyle/>
                    <a:p>
                      <a:pPr algn="ctr"/>
                      <a:endParaRPr kumimoji="1" lang="ja-JP" alt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400" b="1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400" b="1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kumimoji="1" lang="ja-JP" alt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400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3374104"/>
                  </a:ext>
                </a:extLst>
              </a:tr>
              <a:tr h="111703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I agree/</a:t>
                      </a:r>
                    </a:p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disagree</a:t>
                      </a:r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I agree/ </a:t>
                      </a:r>
                    </a:p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Disagree +</a:t>
                      </a:r>
                      <a:r>
                        <a:rPr kumimoji="1" lang="ja-JP" altLang="en-US" sz="3200" b="1" dirty="0">
                          <a:solidFill>
                            <a:schemeClr val="tx1"/>
                          </a:solidFill>
                        </a:rPr>
                        <a:t>意見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I agree/</a:t>
                      </a:r>
                    </a:p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Disagree</a:t>
                      </a:r>
                    </a:p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No </a:t>
                      </a:r>
                      <a:r>
                        <a:rPr kumimoji="1" lang="ja-JP" altLang="en-US" sz="3200" b="1" dirty="0">
                          <a:solidFill>
                            <a:schemeClr val="tx1"/>
                          </a:solidFill>
                        </a:rPr>
                        <a:t>意見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I agree/</a:t>
                      </a:r>
                    </a:p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disagree</a:t>
                      </a:r>
                      <a:endParaRPr kumimoji="1" lang="ja-JP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0153394"/>
                  </a:ext>
                </a:extLst>
              </a:tr>
              <a:tr h="111703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You said..</a:t>
                      </a:r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You said+</a:t>
                      </a:r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重要点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You said</a:t>
                      </a:r>
                    </a:p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No</a:t>
                      </a:r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 重要点</a:t>
                      </a:r>
                      <a:endParaRPr kumimoji="1" lang="en-US" altLang="ja-JP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You said</a:t>
                      </a:r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879526"/>
                  </a:ext>
                </a:extLst>
              </a:tr>
              <a:tr h="111703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Why?</a:t>
                      </a:r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説明</a:t>
                      </a:r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説得力ある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説明</a:t>
                      </a:r>
                      <a:endParaRPr kumimoji="1" lang="en-US" altLang="ja-JP" sz="36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No</a:t>
                      </a:r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 説得力</a:t>
                      </a:r>
                      <a:endParaRPr kumimoji="1" lang="en-US" altLang="ja-JP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No </a:t>
                      </a:r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説明</a:t>
                      </a:r>
                      <a:endParaRPr kumimoji="1" lang="en-US" altLang="ja-JP" sz="36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No</a:t>
                      </a:r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 説得力</a:t>
                      </a:r>
                      <a:endParaRPr kumimoji="1" lang="en-US" altLang="ja-JP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3595054"/>
                  </a:ext>
                </a:extLst>
              </a:tr>
            </a:tbl>
          </a:graphicData>
        </a:graphic>
      </p:graphicFrame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1CF0785-0409-9232-95FA-84E301E02852}"/>
              </a:ext>
            </a:extLst>
          </p:cNvPr>
          <p:cNvGraphicFramePr>
            <a:graphicFrameLocks noGrp="1"/>
          </p:cNvGraphicFramePr>
          <p:nvPr/>
        </p:nvGraphicFramePr>
        <p:xfrm>
          <a:off x="651588" y="830426"/>
          <a:ext cx="10405707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8569">
                  <a:extLst>
                    <a:ext uri="{9D8B030D-6E8A-4147-A177-3AD203B41FA5}">
                      <a16:colId xmlns:a16="http://schemas.microsoft.com/office/drawing/2014/main" val="1341737974"/>
                    </a:ext>
                  </a:extLst>
                </a:gridCol>
                <a:gridCol w="3468569">
                  <a:extLst>
                    <a:ext uri="{9D8B030D-6E8A-4147-A177-3AD203B41FA5}">
                      <a16:colId xmlns:a16="http://schemas.microsoft.com/office/drawing/2014/main" val="25734564"/>
                    </a:ext>
                  </a:extLst>
                </a:gridCol>
                <a:gridCol w="3468569">
                  <a:extLst>
                    <a:ext uri="{9D8B030D-6E8A-4147-A177-3AD203B41FA5}">
                      <a16:colId xmlns:a16="http://schemas.microsoft.com/office/drawing/2014/main" val="1011928163"/>
                    </a:ext>
                  </a:extLst>
                </a:gridCol>
              </a:tblGrid>
              <a:tr h="925577">
                <a:tc>
                  <a:txBody>
                    <a:bodyPr/>
                    <a:lstStyle/>
                    <a:p>
                      <a:r>
                        <a:rPr kumimoji="1" lang="ja-JP" altLang="en-US" sz="2800" dirty="0"/>
                        <a:t>理由の重要点に対して反論した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6000" dirty="0"/>
                        <a:t>Yes</a:t>
                      </a:r>
                      <a:endParaRPr kumimoji="1" lang="ja-JP" alt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6000" dirty="0"/>
                        <a:t>No</a:t>
                      </a:r>
                      <a:endParaRPr kumimoji="1" lang="ja-JP" altLang="en-US" sz="6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6229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30386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80E3F-4B78-6DB3-4400-BB553F76D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D4EAD0-F6AE-8FED-2DF3-E9FDD3C331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sz="5400" dirty="0" err="1"/>
              <a:t>Komazawa</a:t>
            </a:r>
            <a:r>
              <a:rPr lang="en-US" altLang="ja-JP" sz="5400" dirty="0"/>
              <a:t> students should be allowed to work part time during high school because it can teach them about society and money. What do you think?</a:t>
            </a:r>
            <a:endParaRPr kumimoji="1"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33949651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539A834-9027-2CB6-F048-3A05CCD44B1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0506" y="-535705"/>
          <a:ext cx="12269755" cy="83679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400064" imgH="4146354" progId="Word.Document.12">
                  <p:embed/>
                </p:oleObj>
              </mc:Choice>
              <mc:Fallback>
                <p:oleObj name="Document" r:id="rId2" imgW="5400064" imgH="4146354" progId="Word.Document.12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B539A834-9027-2CB6-F048-3A05CCD44B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50506" y="-535705"/>
                        <a:ext cx="12269755" cy="83679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BA846765-4D6A-238E-A39B-0578DF532D3D}"/>
              </a:ext>
            </a:extLst>
          </p:cNvPr>
          <p:cNvSpPr/>
          <p:nvPr/>
        </p:nvSpPr>
        <p:spPr>
          <a:xfrm>
            <a:off x="625150" y="1869704"/>
            <a:ext cx="373447" cy="50027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A</a:t>
            </a:r>
            <a:endParaRPr kumimoji="1" lang="ja-JP" altLang="en-US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372C15A-6287-862E-28AE-B3952D143F6C}"/>
              </a:ext>
            </a:extLst>
          </p:cNvPr>
          <p:cNvSpPr/>
          <p:nvPr/>
        </p:nvSpPr>
        <p:spPr>
          <a:xfrm>
            <a:off x="625150" y="3648269"/>
            <a:ext cx="373447" cy="39255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1.</a:t>
            </a:r>
            <a:endParaRPr kumimoji="1" lang="ja-JP" altLang="en-US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F751AFA-AC0A-06D1-88DE-47B2BEC69927}"/>
              </a:ext>
            </a:extLst>
          </p:cNvPr>
          <p:cNvSpPr/>
          <p:nvPr/>
        </p:nvSpPr>
        <p:spPr>
          <a:xfrm>
            <a:off x="616043" y="4674637"/>
            <a:ext cx="382555" cy="39255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2.</a:t>
            </a:r>
            <a:endParaRPr kumimoji="1" lang="ja-JP" altLang="en-US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9E923DB2-7FAA-C01E-B8EE-380812D7CB78}"/>
              </a:ext>
            </a:extLst>
          </p:cNvPr>
          <p:cNvSpPr/>
          <p:nvPr/>
        </p:nvSpPr>
        <p:spPr>
          <a:xfrm>
            <a:off x="616043" y="5607698"/>
            <a:ext cx="382555" cy="39255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3.</a:t>
            </a:r>
            <a:endParaRPr kumimoji="1" lang="ja-JP" altLang="en-US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DCCD7C11-6066-D4A3-5FE5-AAF8770810BA}"/>
              </a:ext>
            </a:extLst>
          </p:cNvPr>
          <p:cNvSpPr/>
          <p:nvPr/>
        </p:nvSpPr>
        <p:spPr>
          <a:xfrm>
            <a:off x="616043" y="2808514"/>
            <a:ext cx="382554" cy="40121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B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0338255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2DDD9-50D3-223F-56A9-5832A1C5F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363" y="37323"/>
            <a:ext cx="10515600" cy="925578"/>
          </a:xfrm>
        </p:spPr>
        <p:txBody>
          <a:bodyPr/>
          <a:lstStyle/>
          <a:p>
            <a:r>
              <a:rPr kumimoji="1" lang="ja-JP" altLang="en-US" dirty="0"/>
              <a:t>評価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1AD03E0-3C83-7EBA-2BB5-D68816685F41}"/>
              </a:ext>
            </a:extLst>
          </p:cNvPr>
          <p:cNvGraphicFramePr>
            <a:graphicFrameLocks noGrp="1"/>
          </p:cNvGraphicFramePr>
          <p:nvPr/>
        </p:nvGraphicFramePr>
        <p:xfrm>
          <a:off x="651588" y="1756003"/>
          <a:ext cx="10405708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1427">
                  <a:extLst>
                    <a:ext uri="{9D8B030D-6E8A-4147-A177-3AD203B41FA5}">
                      <a16:colId xmlns:a16="http://schemas.microsoft.com/office/drawing/2014/main" val="3005993157"/>
                    </a:ext>
                  </a:extLst>
                </a:gridCol>
                <a:gridCol w="2601427">
                  <a:extLst>
                    <a:ext uri="{9D8B030D-6E8A-4147-A177-3AD203B41FA5}">
                      <a16:colId xmlns:a16="http://schemas.microsoft.com/office/drawing/2014/main" val="1734218438"/>
                    </a:ext>
                  </a:extLst>
                </a:gridCol>
                <a:gridCol w="2601427">
                  <a:extLst>
                    <a:ext uri="{9D8B030D-6E8A-4147-A177-3AD203B41FA5}">
                      <a16:colId xmlns:a16="http://schemas.microsoft.com/office/drawing/2014/main" val="4221906415"/>
                    </a:ext>
                  </a:extLst>
                </a:gridCol>
                <a:gridCol w="2601427">
                  <a:extLst>
                    <a:ext uri="{9D8B030D-6E8A-4147-A177-3AD203B41FA5}">
                      <a16:colId xmlns:a16="http://schemas.microsoft.com/office/drawing/2014/main" val="2939130626"/>
                    </a:ext>
                  </a:extLst>
                </a:gridCol>
              </a:tblGrid>
              <a:tr h="567960">
                <a:tc>
                  <a:txBody>
                    <a:bodyPr/>
                    <a:lstStyle/>
                    <a:p>
                      <a:pPr algn="ctr"/>
                      <a:endParaRPr kumimoji="1" lang="ja-JP" alt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400" b="1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400" b="1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kumimoji="1" lang="ja-JP" alt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400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3374104"/>
                  </a:ext>
                </a:extLst>
              </a:tr>
              <a:tr h="111703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I agree/</a:t>
                      </a:r>
                    </a:p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disagree</a:t>
                      </a:r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I agree/ </a:t>
                      </a:r>
                    </a:p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Disagree +</a:t>
                      </a:r>
                      <a:r>
                        <a:rPr kumimoji="1" lang="ja-JP" altLang="en-US" sz="3200" b="1" dirty="0">
                          <a:solidFill>
                            <a:schemeClr val="tx1"/>
                          </a:solidFill>
                        </a:rPr>
                        <a:t>意見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I agree/</a:t>
                      </a:r>
                    </a:p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Disagree</a:t>
                      </a:r>
                    </a:p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No </a:t>
                      </a:r>
                      <a:r>
                        <a:rPr kumimoji="1" lang="ja-JP" altLang="en-US" sz="3200" b="1" dirty="0">
                          <a:solidFill>
                            <a:schemeClr val="tx1"/>
                          </a:solidFill>
                        </a:rPr>
                        <a:t>意見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I agree/</a:t>
                      </a:r>
                    </a:p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disagree</a:t>
                      </a:r>
                      <a:endParaRPr kumimoji="1" lang="ja-JP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0153394"/>
                  </a:ext>
                </a:extLst>
              </a:tr>
              <a:tr h="111703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You said..</a:t>
                      </a:r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You said+</a:t>
                      </a:r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重要点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You said</a:t>
                      </a:r>
                    </a:p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No</a:t>
                      </a:r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 重要点</a:t>
                      </a:r>
                      <a:endParaRPr kumimoji="1" lang="en-US" altLang="ja-JP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You said</a:t>
                      </a:r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879526"/>
                  </a:ext>
                </a:extLst>
              </a:tr>
              <a:tr h="111703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Why?</a:t>
                      </a:r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説明</a:t>
                      </a:r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説得力ある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説明</a:t>
                      </a:r>
                      <a:endParaRPr kumimoji="1" lang="en-US" altLang="ja-JP" sz="36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No</a:t>
                      </a:r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 説得力</a:t>
                      </a:r>
                      <a:endParaRPr kumimoji="1" lang="en-US" altLang="ja-JP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No </a:t>
                      </a:r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説明</a:t>
                      </a:r>
                      <a:endParaRPr kumimoji="1" lang="en-US" altLang="ja-JP" sz="36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No</a:t>
                      </a:r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 説得力</a:t>
                      </a:r>
                      <a:endParaRPr kumimoji="1" lang="en-US" altLang="ja-JP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3595054"/>
                  </a:ext>
                </a:extLst>
              </a:tr>
            </a:tbl>
          </a:graphicData>
        </a:graphic>
      </p:graphicFrame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1CF0785-0409-9232-95FA-84E301E02852}"/>
              </a:ext>
            </a:extLst>
          </p:cNvPr>
          <p:cNvGraphicFramePr>
            <a:graphicFrameLocks noGrp="1"/>
          </p:cNvGraphicFramePr>
          <p:nvPr/>
        </p:nvGraphicFramePr>
        <p:xfrm>
          <a:off x="651588" y="830426"/>
          <a:ext cx="10405707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8569">
                  <a:extLst>
                    <a:ext uri="{9D8B030D-6E8A-4147-A177-3AD203B41FA5}">
                      <a16:colId xmlns:a16="http://schemas.microsoft.com/office/drawing/2014/main" val="1341737974"/>
                    </a:ext>
                  </a:extLst>
                </a:gridCol>
                <a:gridCol w="3468569">
                  <a:extLst>
                    <a:ext uri="{9D8B030D-6E8A-4147-A177-3AD203B41FA5}">
                      <a16:colId xmlns:a16="http://schemas.microsoft.com/office/drawing/2014/main" val="25734564"/>
                    </a:ext>
                  </a:extLst>
                </a:gridCol>
                <a:gridCol w="3468569">
                  <a:extLst>
                    <a:ext uri="{9D8B030D-6E8A-4147-A177-3AD203B41FA5}">
                      <a16:colId xmlns:a16="http://schemas.microsoft.com/office/drawing/2014/main" val="1011928163"/>
                    </a:ext>
                  </a:extLst>
                </a:gridCol>
              </a:tblGrid>
              <a:tr h="925577">
                <a:tc>
                  <a:txBody>
                    <a:bodyPr/>
                    <a:lstStyle/>
                    <a:p>
                      <a:r>
                        <a:rPr kumimoji="1" lang="ja-JP" altLang="en-US" sz="2800" dirty="0"/>
                        <a:t>理由の重要点に対して反論した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6000" dirty="0"/>
                        <a:t>Yes</a:t>
                      </a:r>
                      <a:endParaRPr kumimoji="1" lang="ja-JP" alt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6000" dirty="0"/>
                        <a:t>No</a:t>
                      </a:r>
                      <a:endParaRPr kumimoji="1" lang="ja-JP" altLang="en-US" sz="6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6229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895906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52E89-863A-5BAD-CB4B-E9F0551D5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2EAB7D-4227-59F6-70F0-E911FBBCAA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4000" dirty="0"/>
              <a:t>People should not worry about the expiration date (</a:t>
            </a:r>
            <a:r>
              <a:rPr kumimoji="1" lang="ja-JP" altLang="en-US" sz="4000" dirty="0"/>
              <a:t>賞味期限</a:t>
            </a:r>
            <a:r>
              <a:rPr kumimoji="1" lang="en-US" altLang="ja-JP" sz="4000" dirty="0"/>
              <a:t>) on food to stop food loss. What do you think?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65353660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539A834-9027-2CB6-F048-3A05CCD44B1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0506" y="-535705"/>
          <a:ext cx="12269755" cy="83679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400064" imgH="4146354" progId="Word.Document.12">
                  <p:embed/>
                </p:oleObj>
              </mc:Choice>
              <mc:Fallback>
                <p:oleObj name="Document" r:id="rId2" imgW="5400064" imgH="4146354" progId="Word.Document.12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B539A834-9027-2CB6-F048-3A05CCD44B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50506" y="-535705"/>
                        <a:ext cx="12269755" cy="83679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BA846765-4D6A-238E-A39B-0578DF532D3D}"/>
              </a:ext>
            </a:extLst>
          </p:cNvPr>
          <p:cNvSpPr/>
          <p:nvPr/>
        </p:nvSpPr>
        <p:spPr>
          <a:xfrm>
            <a:off x="625150" y="1869704"/>
            <a:ext cx="373447" cy="50027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A</a:t>
            </a:r>
            <a:endParaRPr kumimoji="1" lang="ja-JP" altLang="en-US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372C15A-6287-862E-28AE-B3952D143F6C}"/>
              </a:ext>
            </a:extLst>
          </p:cNvPr>
          <p:cNvSpPr/>
          <p:nvPr/>
        </p:nvSpPr>
        <p:spPr>
          <a:xfrm>
            <a:off x="625150" y="3648269"/>
            <a:ext cx="373447" cy="39255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1.</a:t>
            </a:r>
            <a:endParaRPr kumimoji="1" lang="ja-JP" altLang="en-US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F751AFA-AC0A-06D1-88DE-47B2BEC69927}"/>
              </a:ext>
            </a:extLst>
          </p:cNvPr>
          <p:cNvSpPr/>
          <p:nvPr/>
        </p:nvSpPr>
        <p:spPr>
          <a:xfrm>
            <a:off x="616043" y="4674637"/>
            <a:ext cx="382555" cy="39255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2.</a:t>
            </a:r>
            <a:endParaRPr kumimoji="1" lang="ja-JP" altLang="en-US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9E923DB2-7FAA-C01E-B8EE-380812D7CB78}"/>
              </a:ext>
            </a:extLst>
          </p:cNvPr>
          <p:cNvSpPr/>
          <p:nvPr/>
        </p:nvSpPr>
        <p:spPr>
          <a:xfrm>
            <a:off x="616043" y="5607698"/>
            <a:ext cx="382555" cy="39255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3.</a:t>
            </a:r>
            <a:endParaRPr kumimoji="1" lang="ja-JP" altLang="en-US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DCCD7C11-6066-D4A3-5FE5-AAF8770810BA}"/>
              </a:ext>
            </a:extLst>
          </p:cNvPr>
          <p:cNvSpPr/>
          <p:nvPr/>
        </p:nvSpPr>
        <p:spPr>
          <a:xfrm>
            <a:off x="616043" y="2808514"/>
            <a:ext cx="382554" cy="40121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B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10529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115C9-0B33-7D06-9B1A-24E015FEE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In English</a:t>
            </a:r>
            <a:endParaRPr kumimoji="1" lang="ja-JP" alt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8A495B1-DB53-A157-3A10-2D78D78C18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2150046"/>
            <a:ext cx="4772378" cy="417980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B8DDEBC-1013-3CA1-236B-EE68A93384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0503" y="1887879"/>
            <a:ext cx="8105421" cy="4559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6656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2DDD9-50D3-223F-56A9-5832A1C5F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363" y="37323"/>
            <a:ext cx="10515600" cy="925578"/>
          </a:xfrm>
        </p:spPr>
        <p:txBody>
          <a:bodyPr/>
          <a:lstStyle/>
          <a:p>
            <a:r>
              <a:rPr kumimoji="1" lang="ja-JP" altLang="en-US" dirty="0"/>
              <a:t>評価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1AD03E0-3C83-7EBA-2BB5-D68816685F41}"/>
              </a:ext>
            </a:extLst>
          </p:cNvPr>
          <p:cNvGraphicFramePr>
            <a:graphicFrameLocks noGrp="1"/>
          </p:cNvGraphicFramePr>
          <p:nvPr/>
        </p:nvGraphicFramePr>
        <p:xfrm>
          <a:off x="651588" y="1756003"/>
          <a:ext cx="10405708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1427">
                  <a:extLst>
                    <a:ext uri="{9D8B030D-6E8A-4147-A177-3AD203B41FA5}">
                      <a16:colId xmlns:a16="http://schemas.microsoft.com/office/drawing/2014/main" val="3005993157"/>
                    </a:ext>
                  </a:extLst>
                </a:gridCol>
                <a:gridCol w="2601427">
                  <a:extLst>
                    <a:ext uri="{9D8B030D-6E8A-4147-A177-3AD203B41FA5}">
                      <a16:colId xmlns:a16="http://schemas.microsoft.com/office/drawing/2014/main" val="1734218438"/>
                    </a:ext>
                  </a:extLst>
                </a:gridCol>
                <a:gridCol w="2601427">
                  <a:extLst>
                    <a:ext uri="{9D8B030D-6E8A-4147-A177-3AD203B41FA5}">
                      <a16:colId xmlns:a16="http://schemas.microsoft.com/office/drawing/2014/main" val="4221906415"/>
                    </a:ext>
                  </a:extLst>
                </a:gridCol>
                <a:gridCol w="2601427">
                  <a:extLst>
                    <a:ext uri="{9D8B030D-6E8A-4147-A177-3AD203B41FA5}">
                      <a16:colId xmlns:a16="http://schemas.microsoft.com/office/drawing/2014/main" val="2939130626"/>
                    </a:ext>
                  </a:extLst>
                </a:gridCol>
              </a:tblGrid>
              <a:tr h="567960">
                <a:tc>
                  <a:txBody>
                    <a:bodyPr/>
                    <a:lstStyle/>
                    <a:p>
                      <a:pPr algn="ctr"/>
                      <a:endParaRPr kumimoji="1" lang="ja-JP" alt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400" b="1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400" b="1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kumimoji="1" lang="ja-JP" alt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400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3374104"/>
                  </a:ext>
                </a:extLst>
              </a:tr>
              <a:tr h="111703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I agree/</a:t>
                      </a:r>
                    </a:p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disagree</a:t>
                      </a:r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I agree/ </a:t>
                      </a:r>
                    </a:p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Disagree +</a:t>
                      </a:r>
                      <a:r>
                        <a:rPr kumimoji="1" lang="ja-JP" altLang="en-US" sz="3200" b="1" dirty="0">
                          <a:solidFill>
                            <a:schemeClr val="tx1"/>
                          </a:solidFill>
                        </a:rPr>
                        <a:t>意見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I agree/</a:t>
                      </a:r>
                    </a:p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Disagree</a:t>
                      </a:r>
                    </a:p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No </a:t>
                      </a:r>
                      <a:r>
                        <a:rPr kumimoji="1" lang="ja-JP" altLang="en-US" sz="3200" b="1" dirty="0">
                          <a:solidFill>
                            <a:schemeClr val="tx1"/>
                          </a:solidFill>
                        </a:rPr>
                        <a:t>意見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I agree/</a:t>
                      </a:r>
                    </a:p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disagree</a:t>
                      </a:r>
                      <a:endParaRPr kumimoji="1" lang="ja-JP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0153394"/>
                  </a:ext>
                </a:extLst>
              </a:tr>
              <a:tr h="111703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You said..</a:t>
                      </a:r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You said+</a:t>
                      </a:r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重要点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You said</a:t>
                      </a:r>
                    </a:p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No</a:t>
                      </a:r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 重要点</a:t>
                      </a:r>
                      <a:endParaRPr kumimoji="1" lang="en-US" altLang="ja-JP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You said</a:t>
                      </a:r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879526"/>
                  </a:ext>
                </a:extLst>
              </a:tr>
              <a:tr h="111703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Why?</a:t>
                      </a:r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説明</a:t>
                      </a:r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説得力ある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説明</a:t>
                      </a:r>
                      <a:endParaRPr kumimoji="1" lang="en-US" altLang="ja-JP" sz="36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No</a:t>
                      </a:r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 説得力</a:t>
                      </a:r>
                      <a:endParaRPr kumimoji="1" lang="en-US" altLang="ja-JP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No </a:t>
                      </a:r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説明</a:t>
                      </a:r>
                      <a:endParaRPr kumimoji="1" lang="en-US" altLang="ja-JP" sz="36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No</a:t>
                      </a:r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 説得力</a:t>
                      </a:r>
                      <a:endParaRPr kumimoji="1" lang="en-US" altLang="ja-JP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3595054"/>
                  </a:ext>
                </a:extLst>
              </a:tr>
            </a:tbl>
          </a:graphicData>
        </a:graphic>
      </p:graphicFrame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1CF0785-0409-9232-95FA-84E301E02852}"/>
              </a:ext>
            </a:extLst>
          </p:cNvPr>
          <p:cNvGraphicFramePr>
            <a:graphicFrameLocks noGrp="1"/>
          </p:cNvGraphicFramePr>
          <p:nvPr/>
        </p:nvGraphicFramePr>
        <p:xfrm>
          <a:off x="651588" y="830426"/>
          <a:ext cx="10405707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8569">
                  <a:extLst>
                    <a:ext uri="{9D8B030D-6E8A-4147-A177-3AD203B41FA5}">
                      <a16:colId xmlns:a16="http://schemas.microsoft.com/office/drawing/2014/main" val="1341737974"/>
                    </a:ext>
                  </a:extLst>
                </a:gridCol>
                <a:gridCol w="3468569">
                  <a:extLst>
                    <a:ext uri="{9D8B030D-6E8A-4147-A177-3AD203B41FA5}">
                      <a16:colId xmlns:a16="http://schemas.microsoft.com/office/drawing/2014/main" val="25734564"/>
                    </a:ext>
                  </a:extLst>
                </a:gridCol>
                <a:gridCol w="3468569">
                  <a:extLst>
                    <a:ext uri="{9D8B030D-6E8A-4147-A177-3AD203B41FA5}">
                      <a16:colId xmlns:a16="http://schemas.microsoft.com/office/drawing/2014/main" val="1011928163"/>
                    </a:ext>
                  </a:extLst>
                </a:gridCol>
              </a:tblGrid>
              <a:tr h="925577">
                <a:tc>
                  <a:txBody>
                    <a:bodyPr/>
                    <a:lstStyle/>
                    <a:p>
                      <a:r>
                        <a:rPr kumimoji="1" lang="ja-JP" altLang="en-US" sz="2800" dirty="0"/>
                        <a:t>理由の重要点に対して反論した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6000" dirty="0"/>
                        <a:t>Yes</a:t>
                      </a:r>
                      <a:endParaRPr kumimoji="1" lang="ja-JP" alt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6000" dirty="0"/>
                        <a:t>No</a:t>
                      </a:r>
                      <a:endParaRPr kumimoji="1" lang="ja-JP" altLang="en-US" sz="6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6229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420963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46AF5-3A31-BED7-CE0B-09A63ADFE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2A13FF-1218-3B54-749E-648B5C6A0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sz="4400" dirty="0" err="1"/>
              <a:t>Komazawa</a:t>
            </a:r>
            <a:r>
              <a:rPr lang="en-US" altLang="ja-JP" sz="4400" dirty="0"/>
              <a:t> u</a:t>
            </a:r>
            <a:r>
              <a:rPr kumimoji="1" lang="en-US" altLang="ja-JP" sz="4400" dirty="0"/>
              <a:t>niversity should be free for students because this can allow everyone to get an education even if they don’t have money. 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83071632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539A834-9027-2CB6-F048-3A05CCD44B1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0506" y="-535705"/>
          <a:ext cx="12269755" cy="83679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400064" imgH="4146354" progId="Word.Document.12">
                  <p:embed/>
                </p:oleObj>
              </mc:Choice>
              <mc:Fallback>
                <p:oleObj name="Document" r:id="rId2" imgW="5400064" imgH="4146354" progId="Word.Document.12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B539A834-9027-2CB6-F048-3A05CCD44B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50506" y="-535705"/>
                        <a:ext cx="12269755" cy="83679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BA846765-4D6A-238E-A39B-0578DF532D3D}"/>
              </a:ext>
            </a:extLst>
          </p:cNvPr>
          <p:cNvSpPr/>
          <p:nvPr/>
        </p:nvSpPr>
        <p:spPr>
          <a:xfrm>
            <a:off x="625150" y="1869704"/>
            <a:ext cx="373447" cy="50027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A</a:t>
            </a:r>
            <a:endParaRPr kumimoji="1" lang="ja-JP" altLang="en-US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372C15A-6287-862E-28AE-B3952D143F6C}"/>
              </a:ext>
            </a:extLst>
          </p:cNvPr>
          <p:cNvSpPr/>
          <p:nvPr/>
        </p:nvSpPr>
        <p:spPr>
          <a:xfrm>
            <a:off x="625150" y="3648269"/>
            <a:ext cx="373447" cy="39255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1.</a:t>
            </a:r>
            <a:endParaRPr kumimoji="1" lang="ja-JP" altLang="en-US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F751AFA-AC0A-06D1-88DE-47B2BEC69927}"/>
              </a:ext>
            </a:extLst>
          </p:cNvPr>
          <p:cNvSpPr/>
          <p:nvPr/>
        </p:nvSpPr>
        <p:spPr>
          <a:xfrm>
            <a:off x="616043" y="4674637"/>
            <a:ext cx="382555" cy="39255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2.</a:t>
            </a:r>
            <a:endParaRPr kumimoji="1" lang="ja-JP" altLang="en-US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9E923DB2-7FAA-C01E-B8EE-380812D7CB78}"/>
              </a:ext>
            </a:extLst>
          </p:cNvPr>
          <p:cNvSpPr/>
          <p:nvPr/>
        </p:nvSpPr>
        <p:spPr>
          <a:xfrm>
            <a:off x="616043" y="5607698"/>
            <a:ext cx="382555" cy="39255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3.</a:t>
            </a:r>
            <a:endParaRPr kumimoji="1" lang="ja-JP" altLang="en-US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DCCD7C11-6066-D4A3-5FE5-AAF8770810BA}"/>
              </a:ext>
            </a:extLst>
          </p:cNvPr>
          <p:cNvSpPr/>
          <p:nvPr/>
        </p:nvSpPr>
        <p:spPr>
          <a:xfrm>
            <a:off x="616043" y="2808514"/>
            <a:ext cx="382554" cy="40121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B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4561901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2DDD9-50D3-223F-56A9-5832A1C5F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363" y="37323"/>
            <a:ext cx="10515600" cy="925578"/>
          </a:xfrm>
        </p:spPr>
        <p:txBody>
          <a:bodyPr/>
          <a:lstStyle/>
          <a:p>
            <a:r>
              <a:rPr kumimoji="1" lang="ja-JP" altLang="en-US" dirty="0"/>
              <a:t>評価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1AD03E0-3C83-7EBA-2BB5-D68816685F41}"/>
              </a:ext>
            </a:extLst>
          </p:cNvPr>
          <p:cNvGraphicFramePr>
            <a:graphicFrameLocks noGrp="1"/>
          </p:cNvGraphicFramePr>
          <p:nvPr/>
        </p:nvGraphicFramePr>
        <p:xfrm>
          <a:off x="651588" y="1756003"/>
          <a:ext cx="10405708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1427">
                  <a:extLst>
                    <a:ext uri="{9D8B030D-6E8A-4147-A177-3AD203B41FA5}">
                      <a16:colId xmlns:a16="http://schemas.microsoft.com/office/drawing/2014/main" val="3005993157"/>
                    </a:ext>
                  </a:extLst>
                </a:gridCol>
                <a:gridCol w="2601427">
                  <a:extLst>
                    <a:ext uri="{9D8B030D-6E8A-4147-A177-3AD203B41FA5}">
                      <a16:colId xmlns:a16="http://schemas.microsoft.com/office/drawing/2014/main" val="1734218438"/>
                    </a:ext>
                  </a:extLst>
                </a:gridCol>
                <a:gridCol w="2601427">
                  <a:extLst>
                    <a:ext uri="{9D8B030D-6E8A-4147-A177-3AD203B41FA5}">
                      <a16:colId xmlns:a16="http://schemas.microsoft.com/office/drawing/2014/main" val="4221906415"/>
                    </a:ext>
                  </a:extLst>
                </a:gridCol>
                <a:gridCol w="2601427">
                  <a:extLst>
                    <a:ext uri="{9D8B030D-6E8A-4147-A177-3AD203B41FA5}">
                      <a16:colId xmlns:a16="http://schemas.microsoft.com/office/drawing/2014/main" val="2939130626"/>
                    </a:ext>
                  </a:extLst>
                </a:gridCol>
              </a:tblGrid>
              <a:tr h="567960">
                <a:tc>
                  <a:txBody>
                    <a:bodyPr/>
                    <a:lstStyle/>
                    <a:p>
                      <a:pPr algn="ctr"/>
                      <a:endParaRPr kumimoji="1" lang="ja-JP" alt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400" b="1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400" b="1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kumimoji="1" lang="ja-JP" alt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400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3374104"/>
                  </a:ext>
                </a:extLst>
              </a:tr>
              <a:tr h="111703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I agree/</a:t>
                      </a:r>
                    </a:p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disagree</a:t>
                      </a:r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I agree/ </a:t>
                      </a:r>
                    </a:p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Disagree +</a:t>
                      </a:r>
                      <a:r>
                        <a:rPr kumimoji="1" lang="ja-JP" altLang="en-US" sz="3200" b="1" dirty="0">
                          <a:solidFill>
                            <a:schemeClr val="tx1"/>
                          </a:solidFill>
                        </a:rPr>
                        <a:t>意見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I agree/</a:t>
                      </a:r>
                    </a:p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Disagree</a:t>
                      </a:r>
                    </a:p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No </a:t>
                      </a:r>
                      <a:r>
                        <a:rPr kumimoji="1" lang="ja-JP" altLang="en-US" sz="3200" b="1" dirty="0">
                          <a:solidFill>
                            <a:schemeClr val="tx1"/>
                          </a:solidFill>
                        </a:rPr>
                        <a:t>意見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I agree/</a:t>
                      </a:r>
                    </a:p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disagree</a:t>
                      </a:r>
                      <a:endParaRPr kumimoji="1" lang="ja-JP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0153394"/>
                  </a:ext>
                </a:extLst>
              </a:tr>
              <a:tr h="111703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You said..</a:t>
                      </a:r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You said+</a:t>
                      </a:r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重要点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You said</a:t>
                      </a:r>
                    </a:p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No</a:t>
                      </a:r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 重要点</a:t>
                      </a:r>
                      <a:endParaRPr kumimoji="1" lang="en-US" altLang="ja-JP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You said</a:t>
                      </a:r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879526"/>
                  </a:ext>
                </a:extLst>
              </a:tr>
              <a:tr h="111703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Why?</a:t>
                      </a:r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説明</a:t>
                      </a:r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説得力ある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説明</a:t>
                      </a:r>
                      <a:endParaRPr kumimoji="1" lang="en-US" altLang="ja-JP" sz="36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No</a:t>
                      </a:r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 説得力</a:t>
                      </a:r>
                      <a:endParaRPr kumimoji="1" lang="en-US" altLang="ja-JP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No </a:t>
                      </a:r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説明</a:t>
                      </a:r>
                      <a:endParaRPr kumimoji="1" lang="en-US" altLang="ja-JP" sz="36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No</a:t>
                      </a:r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 説得力</a:t>
                      </a:r>
                      <a:endParaRPr kumimoji="1" lang="en-US" altLang="ja-JP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3595054"/>
                  </a:ext>
                </a:extLst>
              </a:tr>
            </a:tbl>
          </a:graphicData>
        </a:graphic>
      </p:graphicFrame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1CF0785-0409-9232-95FA-84E301E02852}"/>
              </a:ext>
            </a:extLst>
          </p:cNvPr>
          <p:cNvGraphicFramePr>
            <a:graphicFrameLocks noGrp="1"/>
          </p:cNvGraphicFramePr>
          <p:nvPr/>
        </p:nvGraphicFramePr>
        <p:xfrm>
          <a:off x="651588" y="830426"/>
          <a:ext cx="10405707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8569">
                  <a:extLst>
                    <a:ext uri="{9D8B030D-6E8A-4147-A177-3AD203B41FA5}">
                      <a16:colId xmlns:a16="http://schemas.microsoft.com/office/drawing/2014/main" val="1341737974"/>
                    </a:ext>
                  </a:extLst>
                </a:gridCol>
                <a:gridCol w="3468569">
                  <a:extLst>
                    <a:ext uri="{9D8B030D-6E8A-4147-A177-3AD203B41FA5}">
                      <a16:colId xmlns:a16="http://schemas.microsoft.com/office/drawing/2014/main" val="25734564"/>
                    </a:ext>
                  </a:extLst>
                </a:gridCol>
                <a:gridCol w="3468569">
                  <a:extLst>
                    <a:ext uri="{9D8B030D-6E8A-4147-A177-3AD203B41FA5}">
                      <a16:colId xmlns:a16="http://schemas.microsoft.com/office/drawing/2014/main" val="1011928163"/>
                    </a:ext>
                  </a:extLst>
                </a:gridCol>
              </a:tblGrid>
              <a:tr h="925577">
                <a:tc>
                  <a:txBody>
                    <a:bodyPr/>
                    <a:lstStyle/>
                    <a:p>
                      <a:r>
                        <a:rPr kumimoji="1" lang="ja-JP" altLang="en-US" sz="2800" dirty="0"/>
                        <a:t>理由の重要点に対して反論した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6000" dirty="0"/>
                        <a:t>Yes</a:t>
                      </a:r>
                      <a:endParaRPr kumimoji="1" lang="ja-JP" alt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6000" dirty="0"/>
                        <a:t>No</a:t>
                      </a:r>
                      <a:endParaRPr kumimoji="1" lang="ja-JP" altLang="en-US" sz="6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6229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588018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539A834-9027-2CB6-F048-3A05CCD44B1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0506" y="-535705"/>
          <a:ext cx="12269755" cy="83679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400064" imgH="4146354" progId="Word.Document.12">
                  <p:embed/>
                </p:oleObj>
              </mc:Choice>
              <mc:Fallback>
                <p:oleObj name="Document" r:id="rId2" imgW="5400064" imgH="4146354" progId="Word.Document.12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B539A834-9027-2CB6-F048-3A05CCD44B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50506" y="-535705"/>
                        <a:ext cx="12269755" cy="83679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BA846765-4D6A-238E-A39B-0578DF532D3D}"/>
              </a:ext>
            </a:extLst>
          </p:cNvPr>
          <p:cNvSpPr/>
          <p:nvPr/>
        </p:nvSpPr>
        <p:spPr>
          <a:xfrm>
            <a:off x="625150" y="1869704"/>
            <a:ext cx="373447" cy="50027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A</a:t>
            </a:r>
            <a:endParaRPr kumimoji="1" lang="ja-JP" altLang="en-US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372C15A-6287-862E-28AE-B3952D143F6C}"/>
              </a:ext>
            </a:extLst>
          </p:cNvPr>
          <p:cNvSpPr/>
          <p:nvPr/>
        </p:nvSpPr>
        <p:spPr>
          <a:xfrm>
            <a:off x="625150" y="3648269"/>
            <a:ext cx="373447" cy="39255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1.</a:t>
            </a:r>
            <a:endParaRPr kumimoji="1" lang="ja-JP" altLang="en-US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F751AFA-AC0A-06D1-88DE-47B2BEC69927}"/>
              </a:ext>
            </a:extLst>
          </p:cNvPr>
          <p:cNvSpPr/>
          <p:nvPr/>
        </p:nvSpPr>
        <p:spPr>
          <a:xfrm>
            <a:off x="616043" y="4674637"/>
            <a:ext cx="382555" cy="39255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2.</a:t>
            </a:r>
            <a:endParaRPr kumimoji="1" lang="ja-JP" altLang="en-US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9E923DB2-7FAA-C01E-B8EE-380812D7CB78}"/>
              </a:ext>
            </a:extLst>
          </p:cNvPr>
          <p:cNvSpPr/>
          <p:nvPr/>
        </p:nvSpPr>
        <p:spPr>
          <a:xfrm>
            <a:off x="616043" y="5607698"/>
            <a:ext cx="382555" cy="39255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3.</a:t>
            </a:r>
            <a:endParaRPr kumimoji="1" lang="ja-JP" altLang="en-US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DCCD7C11-6066-D4A3-5FE5-AAF8770810BA}"/>
              </a:ext>
            </a:extLst>
          </p:cNvPr>
          <p:cNvSpPr/>
          <p:nvPr/>
        </p:nvSpPr>
        <p:spPr>
          <a:xfrm>
            <a:off x="616043" y="2808514"/>
            <a:ext cx="382554" cy="40121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B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3576504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2DDD9-50D3-223F-56A9-5832A1C5F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363" y="37323"/>
            <a:ext cx="10515600" cy="925578"/>
          </a:xfrm>
        </p:spPr>
        <p:txBody>
          <a:bodyPr/>
          <a:lstStyle/>
          <a:p>
            <a:r>
              <a:rPr kumimoji="1" lang="ja-JP" altLang="en-US" dirty="0"/>
              <a:t>評価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1AD03E0-3C83-7EBA-2BB5-D68816685F41}"/>
              </a:ext>
            </a:extLst>
          </p:cNvPr>
          <p:cNvGraphicFramePr>
            <a:graphicFrameLocks noGrp="1"/>
          </p:cNvGraphicFramePr>
          <p:nvPr/>
        </p:nvGraphicFramePr>
        <p:xfrm>
          <a:off x="651588" y="1756003"/>
          <a:ext cx="10405708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1427">
                  <a:extLst>
                    <a:ext uri="{9D8B030D-6E8A-4147-A177-3AD203B41FA5}">
                      <a16:colId xmlns:a16="http://schemas.microsoft.com/office/drawing/2014/main" val="3005993157"/>
                    </a:ext>
                  </a:extLst>
                </a:gridCol>
                <a:gridCol w="2601427">
                  <a:extLst>
                    <a:ext uri="{9D8B030D-6E8A-4147-A177-3AD203B41FA5}">
                      <a16:colId xmlns:a16="http://schemas.microsoft.com/office/drawing/2014/main" val="1734218438"/>
                    </a:ext>
                  </a:extLst>
                </a:gridCol>
                <a:gridCol w="2601427">
                  <a:extLst>
                    <a:ext uri="{9D8B030D-6E8A-4147-A177-3AD203B41FA5}">
                      <a16:colId xmlns:a16="http://schemas.microsoft.com/office/drawing/2014/main" val="4221906415"/>
                    </a:ext>
                  </a:extLst>
                </a:gridCol>
                <a:gridCol w="2601427">
                  <a:extLst>
                    <a:ext uri="{9D8B030D-6E8A-4147-A177-3AD203B41FA5}">
                      <a16:colId xmlns:a16="http://schemas.microsoft.com/office/drawing/2014/main" val="2939130626"/>
                    </a:ext>
                  </a:extLst>
                </a:gridCol>
              </a:tblGrid>
              <a:tr h="567960">
                <a:tc>
                  <a:txBody>
                    <a:bodyPr/>
                    <a:lstStyle/>
                    <a:p>
                      <a:pPr algn="ctr"/>
                      <a:endParaRPr kumimoji="1" lang="ja-JP" alt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400" b="1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400" b="1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kumimoji="1" lang="ja-JP" alt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400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3374104"/>
                  </a:ext>
                </a:extLst>
              </a:tr>
              <a:tr h="111703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I agree/</a:t>
                      </a:r>
                    </a:p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disagree</a:t>
                      </a:r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I agree/ </a:t>
                      </a:r>
                    </a:p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Disagree +</a:t>
                      </a:r>
                      <a:r>
                        <a:rPr kumimoji="1" lang="ja-JP" altLang="en-US" sz="3200" b="1" dirty="0">
                          <a:solidFill>
                            <a:schemeClr val="tx1"/>
                          </a:solidFill>
                        </a:rPr>
                        <a:t>意見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I agree/</a:t>
                      </a:r>
                    </a:p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Disagree</a:t>
                      </a:r>
                    </a:p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No </a:t>
                      </a:r>
                      <a:r>
                        <a:rPr kumimoji="1" lang="ja-JP" altLang="en-US" sz="3200" b="1" dirty="0">
                          <a:solidFill>
                            <a:schemeClr val="tx1"/>
                          </a:solidFill>
                        </a:rPr>
                        <a:t>意見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I agree/</a:t>
                      </a:r>
                    </a:p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disagree</a:t>
                      </a:r>
                      <a:endParaRPr kumimoji="1" lang="ja-JP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0153394"/>
                  </a:ext>
                </a:extLst>
              </a:tr>
              <a:tr h="111703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You said..</a:t>
                      </a:r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You said+</a:t>
                      </a:r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重要点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You said</a:t>
                      </a:r>
                    </a:p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No</a:t>
                      </a:r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 重要点</a:t>
                      </a:r>
                      <a:endParaRPr kumimoji="1" lang="en-US" altLang="ja-JP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You said</a:t>
                      </a:r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879526"/>
                  </a:ext>
                </a:extLst>
              </a:tr>
              <a:tr h="111703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Why?</a:t>
                      </a:r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説明</a:t>
                      </a:r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説得力ある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説明</a:t>
                      </a:r>
                      <a:endParaRPr kumimoji="1" lang="en-US" altLang="ja-JP" sz="36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No</a:t>
                      </a:r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 説得力</a:t>
                      </a:r>
                      <a:endParaRPr kumimoji="1" lang="en-US" altLang="ja-JP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No </a:t>
                      </a:r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説明</a:t>
                      </a:r>
                      <a:endParaRPr kumimoji="1" lang="en-US" altLang="ja-JP" sz="36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No</a:t>
                      </a:r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 説得力</a:t>
                      </a:r>
                      <a:endParaRPr kumimoji="1" lang="en-US" altLang="ja-JP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3595054"/>
                  </a:ext>
                </a:extLst>
              </a:tr>
            </a:tbl>
          </a:graphicData>
        </a:graphic>
      </p:graphicFrame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1CF0785-0409-9232-95FA-84E301E02852}"/>
              </a:ext>
            </a:extLst>
          </p:cNvPr>
          <p:cNvGraphicFramePr>
            <a:graphicFrameLocks noGrp="1"/>
          </p:cNvGraphicFramePr>
          <p:nvPr/>
        </p:nvGraphicFramePr>
        <p:xfrm>
          <a:off x="651588" y="830426"/>
          <a:ext cx="10405707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8569">
                  <a:extLst>
                    <a:ext uri="{9D8B030D-6E8A-4147-A177-3AD203B41FA5}">
                      <a16:colId xmlns:a16="http://schemas.microsoft.com/office/drawing/2014/main" val="1341737974"/>
                    </a:ext>
                  </a:extLst>
                </a:gridCol>
                <a:gridCol w="3468569">
                  <a:extLst>
                    <a:ext uri="{9D8B030D-6E8A-4147-A177-3AD203B41FA5}">
                      <a16:colId xmlns:a16="http://schemas.microsoft.com/office/drawing/2014/main" val="25734564"/>
                    </a:ext>
                  </a:extLst>
                </a:gridCol>
                <a:gridCol w="3468569">
                  <a:extLst>
                    <a:ext uri="{9D8B030D-6E8A-4147-A177-3AD203B41FA5}">
                      <a16:colId xmlns:a16="http://schemas.microsoft.com/office/drawing/2014/main" val="1011928163"/>
                    </a:ext>
                  </a:extLst>
                </a:gridCol>
              </a:tblGrid>
              <a:tr h="925577">
                <a:tc>
                  <a:txBody>
                    <a:bodyPr/>
                    <a:lstStyle/>
                    <a:p>
                      <a:r>
                        <a:rPr kumimoji="1" lang="ja-JP" altLang="en-US" sz="2800" dirty="0"/>
                        <a:t>理由の重要点に対して反論した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6000" dirty="0"/>
                        <a:t>Yes</a:t>
                      </a:r>
                      <a:endParaRPr kumimoji="1" lang="ja-JP" alt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6000" dirty="0"/>
                        <a:t>No</a:t>
                      </a:r>
                      <a:endParaRPr kumimoji="1" lang="ja-JP" altLang="en-US" sz="6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6229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144351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48867-A152-C6AF-C857-3B450DF8C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CBFA8C-FBB8-164E-ABD1-0D1090EB8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sz="4800" dirty="0"/>
              <a:t>Japan is not a gender equal (</a:t>
            </a:r>
            <a:r>
              <a:rPr lang="ja-JP" altLang="en-US" sz="4800" dirty="0"/>
              <a:t>男女平等）</a:t>
            </a:r>
            <a:r>
              <a:rPr lang="en-US" altLang="ja-JP" sz="4800" dirty="0"/>
              <a:t>country. Japan ranks 143 in the word for gender equality. What do you think?</a:t>
            </a:r>
            <a:endParaRPr kumimoji="1"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7495987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539A834-9027-2CB6-F048-3A05CCD44B1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0506" y="-535705"/>
          <a:ext cx="12269755" cy="83679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400064" imgH="4146354" progId="Word.Document.12">
                  <p:embed/>
                </p:oleObj>
              </mc:Choice>
              <mc:Fallback>
                <p:oleObj name="Document" r:id="rId2" imgW="5400064" imgH="4146354" progId="Word.Document.12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B539A834-9027-2CB6-F048-3A05CCD44B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50506" y="-535705"/>
                        <a:ext cx="12269755" cy="83679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BA846765-4D6A-238E-A39B-0578DF532D3D}"/>
              </a:ext>
            </a:extLst>
          </p:cNvPr>
          <p:cNvSpPr/>
          <p:nvPr/>
        </p:nvSpPr>
        <p:spPr>
          <a:xfrm>
            <a:off x="625150" y="1869704"/>
            <a:ext cx="373447" cy="50027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A</a:t>
            </a:r>
            <a:endParaRPr kumimoji="1" lang="ja-JP" altLang="en-US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372C15A-6287-862E-28AE-B3952D143F6C}"/>
              </a:ext>
            </a:extLst>
          </p:cNvPr>
          <p:cNvSpPr/>
          <p:nvPr/>
        </p:nvSpPr>
        <p:spPr>
          <a:xfrm>
            <a:off x="625150" y="3648269"/>
            <a:ext cx="373447" cy="39255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1.</a:t>
            </a:r>
            <a:endParaRPr kumimoji="1" lang="ja-JP" altLang="en-US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F751AFA-AC0A-06D1-88DE-47B2BEC69927}"/>
              </a:ext>
            </a:extLst>
          </p:cNvPr>
          <p:cNvSpPr/>
          <p:nvPr/>
        </p:nvSpPr>
        <p:spPr>
          <a:xfrm>
            <a:off x="616043" y="4674637"/>
            <a:ext cx="382555" cy="39255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2.</a:t>
            </a:r>
            <a:endParaRPr kumimoji="1" lang="ja-JP" altLang="en-US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9E923DB2-7FAA-C01E-B8EE-380812D7CB78}"/>
              </a:ext>
            </a:extLst>
          </p:cNvPr>
          <p:cNvSpPr/>
          <p:nvPr/>
        </p:nvSpPr>
        <p:spPr>
          <a:xfrm>
            <a:off x="616043" y="5607698"/>
            <a:ext cx="382555" cy="39255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3.</a:t>
            </a:r>
            <a:endParaRPr kumimoji="1" lang="ja-JP" altLang="en-US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DCCD7C11-6066-D4A3-5FE5-AAF8770810BA}"/>
              </a:ext>
            </a:extLst>
          </p:cNvPr>
          <p:cNvSpPr/>
          <p:nvPr/>
        </p:nvSpPr>
        <p:spPr>
          <a:xfrm>
            <a:off x="616043" y="2808514"/>
            <a:ext cx="382554" cy="40121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B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1191788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2DDD9-50D3-223F-56A9-5832A1C5F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363" y="37323"/>
            <a:ext cx="10515600" cy="925578"/>
          </a:xfrm>
        </p:spPr>
        <p:txBody>
          <a:bodyPr/>
          <a:lstStyle/>
          <a:p>
            <a:r>
              <a:rPr kumimoji="1" lang="ja-JP" altLang="en-US" dirty="0"/>
              <a:t>評価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1AD03E0-3C83-7EBA-2BB5-D68816685F41}"/>
              </a:ext>
            </a:extLst>
          </p:cNvPr>
          <p:cNvGraphicFramePr>
            <a:graphicFrameLocks noGrp="1"/>
          </p:cNvGraphicFramePr>
          <p:nvPr/>
        </p:nvGraphicFramePr>
        <p:xfrm>
          <a:off x="651588" y="1756003"/>
          <a:ext cx="10405708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1427">
                  <a:extLst>
                    <a:ext uri="{9D8B030D-6E8A-4147-A177-3AD203B41FA5}">
                      <a16:colId xmlns:a16="http://schemas.microsoft.com/office/drawing/2014/main" val="3005993157"/>
                    </a:ext>
                  </a:extLst>
                </a:gridCol>
                <a:gridCol w="2601427">
                  <a:extLst>
                    <a:ext uri="{9D8B030D-6E8A-4147-A177-3AD203B41FA5}">
                      <a16:colId xmlns:a16="http://schemas.microsoft.com/office/drawing/2014/main" val="1734218438"/>
                    </a:ext>
                  </a:extLst>
                </a:gridCol>
                <a:gridCol w="2601427">
                  <a:extLst>
                    <a:ext uri="{9D8B030D-6E8A-4147-A177-3AD203B41FA5}">
                      <a16:colId xmlns:a16="http://schemas.microsoft.com/office/drawing/2014/main" val="4221906415"/>
                    </a:ext>
                  </a:extLst>
                </a:gridCol>
                <a:gridCol w="2601427">
                  <a:extLst>
                    <a:ext uri="{9D8B030D-6E8A-4147-A177-3AD203B41FA5}">
                      <a16:colId xmlns:a16="http://schemas.microsoft.com/office/drawing/2014/main" val="2939130626"/>
                    </a:ext>
                  </a:extLst>
                </a:gridCol>
              </a:tblGrid>
              <a:tr h="567960">
                <a:tc>
                  <a:txBody>
                    <a:bodyPr/>
                    <a:lstStyle/>
                    <a:p>
                      <a:pPr algn="ctr"/>
                      <a:endParaRPr kumimoji="1" lang="ja-JP" alt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400" b="1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400" b="1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kumimoji="1" lang="ja-JP" alt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400" b="1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4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3374104"/>
                  </a:ext>
                </a:extLst>
              </a:tr>
              <a:tr h="111703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I agree/</a:t>
                      </a:r>
                    </a:p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disagree</a:t>
                      </a:r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I agree/ </a:t>
                      </a:r>
                    </a:p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Disagree +</a:t>
                      </a:r>
                      <a:r>
                        <a:rPr kumimoji="1" lang="ja-JP" altLang="en-US" sz="3200" b="1" dirty="0">
                          <a:solidFill>
                            <a:schemeClr val="tx1"/>
                          </a:solidFill>
                        </a:rPr>
                        <a:t>意見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I agree/</a:t>
                      </a:r>
                    </a:p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Disagree</a:t>
                      </a:r>
                    </a:p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No </a:t>
                      </a:r>
                      <a:r>
                        <a:rPr kumimoji="1" lang="ja-JP" altLang="en-US" sz="3200" b="1" dirty="0">
                          <a:solidFill>
                            <a:schemeClr val="tx1"/>
                          </a:solidFill>
                        </a:rPr>
                        <a:t>意見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I agree/</a:t>
                      </a:r>
                    </a:p>
                    <a:p>
                      <a:pPr algn="ctr"/>
                      <a:r>
                        <a:rPr kumimoji="1" lang="en-US" altLang="ja-JP" sz="3200" b="1" dirty="0">
                          <a:solidFill>
                            <a:schemeClr val="tx1"/>
                          </a:solidFill>
                        </a:rPr>
                        <a:t>disagree</a:t>
                      </a:r>
                      <a:endParaRPr kumimoji="1" lang="ja-JP" alt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0153394"/>
                  </a:ext>
                </a:extLst>
              </a:tr>
              <a:tr h="111703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You said..</a:t>
                      </a:r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You said+</a:t>
                      </a:r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重要点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You said</a:t>
                      </a:r>
                    </a:p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No</a:t>
                      </a:r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 重要点</a:t>
                      </a:r>
                      <a:endParaRPr kumimoji="1" lang="en-US" altLang="ja-JP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You said</a:t>
                      </a:r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879526"/>
                  </a:ext>
                </a:extLst>
              </a:tr>
              <a:tr h="111703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Why?</a:t>
                      </a:r>
                      <a:endParaRPr kumimoji="1" lang="ja-JP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説明</a:t>
                      </a:r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説得力ある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説明</a:t>
                      </a:r>
                      <a:endParaRPr kumimoji="1" lang="en-US" altLang="ja-JP" sz="36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No</a:t>
                      </a:r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 説得力</a:t>
                      </a:r>
                      <a:endParaRPr kumimoji="1" lang="en-US" altLang="ja-JP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No </a:t>
                      </a:r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説明</a:t>
                      </a:r>
                      <a:endParaRPr kumimoji="1" lang="en-US" altLang="ja-JP" sz="36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en-US" altLang="ja-JP" sz="3600" b="1" dirty="0">
                          <a:solidFill>
                            <a:schemeClr val="tx1"/>
                          </a:solidFill>
                        </a:rPr>
                        <a:t>No</a:t>
                      </a:r>
                      <a:r>
                        <a:rPr kumimoji="1" lang="ja-JP" altLang="en-US" sz="3600" b="1" dirty="0">
                          <a:solidFill>
                            <a:schemeClr val="tx1"/>
                          </a:solidFill>
                        </a:rPr>
                        <a:t> 説得力</a:t>
                      </a:r>
                      <a:endParaRPr kumimoji="1" lang="en-US" altLang="ja-JP" sz="3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3595054"/>
                  </a:ext>
                </a:extLst>
              </a:tr>
            </a:tbl>
          </a:graphicData>
        </a:graphic>
      </p:graphicFrame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1CF0785-0409-9232-95FA-84E301E02852}"/>
              </a:ext>
            </a:extLst>
          </p:cNvPr>
          <p:cNvGraphicFramePr>
            <a:graphicFrameLocks noGrp="1"/>
          </p:cNvGraphicFramePr>
          <p:nvPr/>
        </p:nvGraphicFramePr>
        <p:xfrm>
          <a:off x="651588" y="830426"/>
          <a:ext cx="10405707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8569">
                  <a:extLst>
                    <a:ext uri="{9D8B030D-6E8A-4147-A177-3AD203B41FA5}">
                      <a16:colId xmlns:a16="http://schemas.microsoft.com/office/drawing/2014/main" val="1341737974"/>
                    </a:ext>
                  </a:extLst>
                </a:gridCol>
                <a:gridCol w="3468569">
                  <a:extLst>
                    <a:ext uri="{9D8B030D-6E8A-4147-A177-3AD203B41FA5}">
                      <a16:colId xmlns:a16="http://schemas.microsoft.com/office/drawing/2014/main" val="25734564"/>
                    </a:ext>
                  </a:extLst>
                </a:gridCol>
                <a:gridCol w="3468569">
                  <a:extLst>
                    <a:ext uri="{9D8B030D-6E8A-4147-A177-3AD203B41FA5}">
                      <a16:colId xmlns:a16="http://schemas.microsoft.com/office/drawing/2014/main" val="1011928163"/>
                    </a:ext>
                  </a:extLst>
                </a:gridCol>
              </a:tblGrid>
              <a:tr h="925577">
                <a:tc>
                  <a:txBody>
                    <a:bodyPr/>
                    <a:lstStyle/>
                    <a:p>
                      <a:r>
                        <a:rPr kumimoji="1" lang="ja-JP" altLang="en-US" sz="2800" dirty="0"/>
                        <a:t>理由の重要点に対して反論した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6000" dirty="0"/>
                        <a:t>Yes</a:t>
                      </a:r>
                      <a:endParaRPr kumimoji="1" lang="ja-JP" alt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6000" dirty="0"/>
                        <a:t>No</a:t>
                      </a:r>
                      <a:endParaRPr kumimoji="1" lang="ja-JP" altLang="en-US" sz="6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6229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040000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AE294-CA59-8F45-69FC-BCDF8E64E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Topic 3</a:t>
            </a:r>
            <a:endParaRPr kumimoji="1" lang="ja-JP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6116F5-E4CB-6900-2EA6-55BF1F827A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4000" dirty="0" err="1"/>
              <a:t>Komazawa</a:t>
            </a:r>
            <a:r>
              <a:rPr kumimoji="1" lang="en-US" altLang="ja-JP" sz="4000" dirty="0"/>
              <a:t> students should be given a 30 minute nap time each day to become more healthy.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080909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BA5C3-05AA-88C8-F75B-3C62B266D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In Japanese – Money or Friends</a:t>
            </a:r>
            <a:endParaRPr kumimoji="1" lang="ja-JP" altLang="en-US" dirty="0"/>
          </a:p>
        </p:txBody>
      </p:sp>
      <p:pic>
        <p:nvPicPr>
          <p:cNvPr id="2050" name="Picture 2" descr="Money Clipart Images - Free Download on Freepik">
            <a:extLst>
              <a:ext uri="{FF2B5EF4-FFF2-40B4-BE49-F238E27FC236}">
                <a16:creationId xmlns:a16="http://schemas.microsoft.com/office/drawing/2014/main" id="{C707F31F-46B1-76F6-47E7-15282BABDD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788" y="2840976"/>
            <a:ext cx="4040544" cy="3014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9E12BE8-AEAB-ABE0-28E3-B21F0D1C5D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9205" y="2641048"/>
            <a:ext cx="4870289" cy="3385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38413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7AE22-3674-D284-5891-7A4606915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26414-2A60-26AC-4384-947AFB444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5400" dirty="0"/>
              <a:t>反論</a:t>
            </a:r>
            <a:r>
              <a:rPr kumimoji="1" lang="en-US" altLang="ja-JP" sz="5400" dirty="0"/>
              <a:t>-</a:t>
            </a:r>
            <a:r>
              <a:rPr kumimoji="1" lang="ja-JP" altLang="en-US" sz="5400" dirty="0"/>
              <a:t>やりとり形式</a:t>
            </a:r>
            <a:endParaRPr kumimoji="1" lang="en-US" altLang="ja-JP" sz="5400" dirty="0"/>
          </a:p>
          <a:p>
            <a:endParaRPr lang="en-US" altLang="ja-JP" sz="5400" dirty="0"/>
          </a:p>
          <a:p>
            <a:r>
              <a:rPr kumimoji="1" lang="en-US" altLang="ja-JP" sz="5400" dirty="0"/>
              <a:t>1.</a:t>
            </a:r>
            <a:r>
              <a:rPr lang="ja-JP" altLang="en-US" sz="5400" dirty="0"/>
              <a:t>　</a:t>
            </a:r>
            <a:r>
              <a:rPr lang="en-US" altLang="ja-JP" sz="5400" dirty="0"/>
              <a:t>A</a:t>
            </a:r>
            <a:r>
              <a:rPr lang="ja-JP" altLang="en-US" sz="5400" dirty="0"/>
              <a:t>さん：</a:t>
            </a:r>
            <a:r>
              <a:rPr lang="en-US" altLang="ja-JP" sz="5400" dirty="0"/>
              <a:t>I disagree+</a:t>
            </a:r>
            <a:r>
              <a:rPr lang="ja-JP" altLang="en-US" sz="5400" dirty="0"/>
              <a:t>相手の意見。</a:t>
            </a:r>
            <a:r>
              <a:rPr lang="en-US" altLang="ja-JP" sz="5400" dirty="0"/>
              <a:t>You said + </a:t>
            </a:r>
            <a:r>
              <a:rPr lang="ja-JP" altLang="en-US" sz="5400" dirty="0"/>
              <a:t>相手の理由。</a:t>
            </a:r>
            <a:r>
              <a:rPr lang="en-US" altLang="ja-JP" sz="5400" dirty="0"/>
              <a:t>disagree +Why</a:t>
            </a:r>
            <a:r>
              <a:rPr lang="ja-JP" altLang="en-US" sz="5400" dirty="0"/>
              <a:t>。</a:t>
            </a:r>
            <a:endParaRPr lang="en-US" altLang="ja-JP" sz="5400" dirty="0"/>
          </a:p>
        </p:txBody>
      </p:sp>
    </p:spTree>
    <p:extLst>
      <p:ext uri="{BB962C8B-B14F-4D97-AF65-F5344CB8AC3E}">
        <p14:creationId xmlns:p14="http://schemas.microsoft.com/office/powerpoint/2010/main" val="318066257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F21E8-8DC4-D0E7-842F-4C7EFD246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BC74F7-0F04-502D-7BEC-B03F9AE5F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4000" dirty="0"/>
              <a:t>2.</a:t>
            </a:r>
            <a:r>
              <a:rPr kumimoji="1" lang="ja-JP" altLang="en-US" sz="4000" dirty="0"/>
              <a:t>　</a:t>
            </a:r>
            <a:r>
              <a:rPr kumimoji="1" lang="en-US" altLang="ja-JP" sz="4000" dirty="0"/>
              <a:t>B</a:t>
            </a:r>
            <a:r>
              <a:rPr kumimoji="1" lang="ja-JP" altLang="en-US" sz="4000" dirty="0"/>
              <a:t>さん：</a:t>
            </a:r>
            <a:r>
              <a:rPr kumimoji="1" lang="en-US" altLang="ja-JP" sz="4000" dirty="0"/>
              <a:t>You said+(</a:t>
            </a:r>
            <a:r>
              <a:rPr lang="en-US" altLang="ja-JP" sz="4000" dirty="0"/>
              <a:t>A</a:t>
            </a:r>
            <a:r>
              <a:rPr lang="ja-JP" altLang="en-US" sz="4000" dirty="0"/>
              <a:t>さんの理由</a:t>
            </a:r>
            <a:r>
              <a:rPr lang="en-US" altLang="ja-JP" sz="4000" dirty="0"/>
              <a:t>)</a:t>
            </a:r>
            <a:r>
              <a:rPr lang="ja-JP" altLang="en-US" sz="4000" dirty="0"/>
              <a:t>。</a:t>
            </a:r>
            <a:r>
              <a:rPr lang="en-US" altLang="ja-JP" sz="4000" dirty="0"/>
              <a:t>I agree/disagree + why</a:t>
            </a:r>
            <a:r>
              <a:rPr lang="ja-JP" altLang="en-US" sz="4000" dirty="0"/>
              <a:t>。</a:t>
            </a:r>
            <a:endParaRPr lang="en-US" altLang="ja-JP" sz="4000" dirty="0"/>
          </a:p>
          <a:p>
            <a:endParaRPr kumimoji="1" lang="en-US" altLang="ja-JP" sz="4000" dirty="0"/>
          </a:p>
          <a:p>
            <a:r>
              <a:rPr kumimoji="1" lang="en-US" altLang="ja-JP" sz="4000" dirty="0"/>
              <a:t>3.</a:t>
            </a:r>
            <a:r>
              <a:rPr kumimoji="1" lang="ja-JP" altLang="en-US" sz="4000" dirty="0"/>
              <a:t>　</a:t>
            </a:r>
            <a:r>
              <a:rPr kumimoji="1" lang="en-US" altLang="ja-JP" sz="4000" dirty="0"/>
              <a:t>A</a:t>
            </a:r>
            <a:r>
              <a:rPr kumimoji="1" lang="ja-JP" altLang="en-US" sz="4000" dirty="0"/>
              <a:t>さん：</a:t>
            </a:r>
            <a:r>
              <a:rPr kumimoji="1" lang="en-US" altLang="ja-JP" sz="4000" dirty="0"/>
              <a:t>You said+(B</a:t>
            </a:r>
            <a:r>
              <a:rPr kumimoji="1" lang="ja-JP" altLang="en-US" sz="4000" dirty="0"/>
              <a:t>さんの理由</a:t>
            </a:r>
            <a:r>
              <a:rPr kumimoji="1" lang="en-US" altLang="ja-JP" sz="4000" dirty="0"/>
              <a:t>)</a:t>
            </a:r>
            <a:r>
              <a:rPr lang="ja-JP" altLang="en-US" sz="4000" dirty="0"/>
              <a:t>。</a:t>
            </a:r>
            <a:r>
              <a:rPr lang="en-US" altLang="ja-JP" sz="4000" dirty="0"/>
              <a:t>I agree/disagree + why</a:t>
            </a:r>
            <a:r>
              <a:rPr lang="ja-JP" altLang="en-US" sz="4000" dirty="0"/>
              <a:t>。</a:t>
            </a:r>
            <a:endParaRPr lang="en-US" altLang="ja-JP" sz="4000" dirty="0"/>
          </a:p>
        </p:txBody>
      </p:sp>
    </p:spTree>
    <p:extLst>
      <p:ext uri="{BB962C8B-B14F-4D97-AF65-F5344CB8AC3E}">
        <p14:creationId xmlns:p14="http://schemas.microsoft.com/office/powerpoint/2010/main" val="187968250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2052C-F2AB-C0AB-0214-B43B10B4F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F97CF-6007-27C0-9EAE-E3852448B7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4800" dirty="0"/>
              <a:t>4.</a:t>
            </a:r>
            <a:r>
              <a:rPr lang="ja-JP" altLang="en-US" sz="4800" dirty="0"/>
              <a:t> </a:t>
            </a:r>
            <a:r>
              <a:rPr lang="en-US" altLang="ja-JP" sz="4800" dirty="0"/>
              <a:t>B</a:t>
            </a:r>
            <a:r>
              <a:rPr lang="ja-JP" altLang="en-US" sz="4800" dirty="0"/>
              <a:t>さん：</a:t>
            </a:r>
            <a:r>
              <a:rPr lang="en-US" altLang="ja-JP" sz="4800" dirty="0"/>
              <a:t>You said + (A</a:t>
            </a:r>
            <a:r>
              <a:rPr lang="ja-JP" altLang="en-US" sz="4800" dirty="0"/>
              <a:t>さんの理由</a:t>
            </a:r>
            <a:r>
              <a:rPr lang="en-US" altLang="ja-JP" sz="4800" dirty="0"/>
              <a:t>)</a:t>
            </a:r>
            <a:r>
              <a:rPr lang="ja-JP" altLang="en-US" sz="4800" dirty="0"/>
              <a:t>。</a:t>
            </a:r>
            <a:r>
              <a:rPr lang="en-US" altLang="ja-JP" sz="4800" dirty="0"/>
              <a:t>I agree/</a:t>
            </a:r>
            <a:r>
              <a:rPr lang="en-US" altLang="ja-JP" sz="4800" dirty="0" err="1"/>
              <a:t>disagree+Why</a:t>
            </a:r>
            <a:r>
              <a:rPr lang="ja-JP" altLang="en-US" sz="4800" dirty="0"/>
              <a:t>。</a:t>
            </a:r>
            <a:endParaRPr lang="en-US" altLang="ja-JP" sz="4800" dirty="0"/>
          </a:p>
          <a:p>
            <a:endParaRPr lang="en-US" altLang="ja-JP" sz="4800" dirty="0"/>
          </a:p>
          <a:p>
            <a:r>
              <a:rPr lang="ja-JP" altLang="en-US" sz="4800" dirty="0"/>
              <a:t>繰り返す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329803252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8B99C-4E77-00C4-BED9-B5DE2EBC9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Topic</a:t>
            </a:r>
            <a:r>
              <a:rPr kumimoji="1" lang="ja-JP" altLang="en-US" dirty="0"/>
              <a:t>－</a:t>
            </a:r>
            <a:r>
              <a:rPr kumimoji="1" lang="en-US" altLang="ja-JP" dirty="0"/>
              <a:t>4</a:t>
            </a:r>
            <a:r>
              <a:rPr lang="en-US" altLang="ja-JP" dirty="0"/>
              <a:t>  (Debate practice)</a:t>
            </a:r>
            <a:endParaRPr kumimoji="1" lang="ja-JP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C01F5-EC4E-ABFE-8A58-E9AEECD69C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118" y="1380931"/>
            <a:ext cx="10616682" cy="47960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sz="5400" dirty="0"/>
              <a:t>All </a:t>
            </a:r>
            <a:r>
              <a:rPr kumimoji="1" lang="en-US" altLang="ja-JP" sz="5400" dirty="0" err="1"/>
              <a:t>Komazawa</a:t>
            </a:r>
            <a:r>
              <a:rPr kumimoji="1" lang="en-US" altLang="ja-JP" sz="5400" dirty="0"/>
              <a:t> students have to join a sports club to promote exercise and healthy living.</a:t>
            </a:r>
          </a:p>
        </p:txBody>
      </p:sp>
    </p:spTree>
    <p:extLst>
      <p:ext uri="{BB962C8B-B14F-4D97-AF65-F5344CB8AC3E}">
        <p14:creationId xmlns:p14="http://schemas.microsoft.com/office/powerpoint/2010/main" val="169724386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C87BF31B-199A-D021-1E0E-DD71EDE0788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33061" y="345232"/>
          <a:ext cx="10420739" cy="6270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7739">
                  <a:extLst>
                    <a:ext uri="{9D8B030D-6E8A-4147-A177-3AD203B41FA5}">
                      <a16:colId xmlns:a16="http://schemas.microsoft.com/office/drawing/2014/main" val="1075582484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161664787"/>
                    </a:ext>
                  </a:extLst>
                </a:gridCol>
                <a:gridCol w="1768151">
                  <a:extLst>
                    <a:ext uri="{9D8B030D-6E8A-4147-A177-3AD203B41FA5}">
                      <a16:colId xmlns:a16="http://schemas.microsoft.com/office/drawing/2014/main" val="22463803"/>
                    </a:ext>
                  </a:extLst>
                </a:gridCol>
                <a:gridCol w="1737049">
                  <a:extLst>
                    <a:ext uri="{9D8B030D-6E8A-4147-A177-3AD203B41FA5}">
                      <a16:colId xmlns:a16="http://schemas.microsoft.com/office/drawing/2014/main" val="2615510984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54005562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228390724"/>
                    </a:ext>
                  </a:extLst>
                </a:gridCol>
              </a:tblGrid>
              <a:tr h="78377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9605907"/>
                  </a:ext>
                </a:extLst>
              </a:tr>
              <a:tr h="78377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5908276"/>
                  </a:ext>
                </a:extLst>
              </a:tr>
              <a:tr h="78377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144993"/>
                  </a:ext>
                </a:extLst>
              </a:tr>
              <a:tr h="78377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4012553"/>
                  </a:ext>
                </a:extLst>
              </a:tr>
              <a:tr h="78377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7193017"/>
                  </a:ext>
                </a:extLst>
              </a:tr>
              <a:tr h="78377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5824635"/>
                  </a:ext>
                </a:extLst>
              </a:tr>
              <a:tr h="78377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5039666"/>
                  </a:ext>
                </a:extLst>
              </a:tr>
              <a:tr h="78377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7467106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28324C47-3099-D814-41F2-0D20CAA3FF41}"/>
              </a:ext>
            </a:extLst>
          </p:cNvPr>
          <p:cNvSpPr txBox="1"/>
          <p:nvPr/>
        </p:nvSpPr>
        <p:spPr>
          <a:xfrm>
            <a:off x="0" y="2780523"/>
            <a:ext cx="73711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/>
              <a:t>廊下側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8ED7673-EFE2-924E-26DC-12DEEDB90050}"/>
              </a:ext>
            </a:extLst>
          </p:cNvPr>
          <p:cNvSpPr txBox="1"/>
          <p:nvPr/>
        </p:nvSpPr>
        <p:spPr>
          <a:xfrm>
            <a:off x="11353800" y="2318858"/>
            <a:ext cx="83042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000" dirty="0"/>
              <a:t>窓</a:t>
            </a:r>
            <a:r>
              <a:rPr kumimoji="1" lang="ja-JP" altLang="en-US" sz="6000" dirty="0"/>
              <a:t>側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EC6A5E4-376B-F057-2D82-56A542BAA84B}"/>
              </a:ext>
            </a:extLst>
          </p:cNvPr>
          <p:cNvSpPr txBox="1"/>
          <p:nvPr/>
        </p:nvSpPr>
        <p:spPr>
          <a:xfrm rot="20604401">
            <a:off x="2052734" y="3116424"/>
            <a:ext cx="443204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600" dirty="0"/>
              <a:t>YES</a:t>
            </a:r>
            <a:endParaRPr kumimoji="1" lang="ja-JP" altLang="en-US" sz="66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75CBEC8-0892-7C8E-5276-F47F545F1DBA}"/>
              </a:ext>
            </a:extLst>
          </p:cNvPr>
          <p:cNvSpPr txBox="1"/>
          <p:nvPr/>
        </p:nvSpPr>
        <p:spPr>
          <a:xfrm rot="1099883">
            <a:off x="6825212" y="3376438"/>
            <a:ext cx="466875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600" dirty="0"/>
              <a:t>NO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0539CD3-138A-29BA-34C9-AB71BAFEFAFA}"/>
              </a:ext>
            </a:extLst>
          </p:cNvPr>
          <p:cNvCxnSpPr/>
          <p:nvPr/>
        </p:nvCxnSpPr>
        <p:spPr>
          <a:xfrm>
            <a:off x="6096000" y="149290"/>
            <a:ext cx="0" cy="670871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79300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48985-5B10-2DF6-87AE-EA2BB1409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580" y="239421"/>
            <a:ext cx="11374016" cy="6422636"/>
          </a:xfrm>
        </p:spPr>
        <p:txBody>
          <a:bodyPr>
            <a:noAutofit/>
          </a:bodyPr>
          <a:lstStyle/>
          <a:p>
            <a:r>
              <a:rPr kumimoji="1" lang="ja-JP" altLang="en-US" sz="6000" b="1" dirty="0"/>
              <a:t>流れ</a:t>
            </a:r>
            <a:endParaRPr kumimoji="1" lang="en-US" altLang="ja-JP" sz="6000" b="1" dirty="0"/>
          </a:p>
          <a:p>
            <a:r>
              <a:rPr kumimoji="1" lang="en-US" altLang="ja-JP" sz="4800" b="1" dirty="0">
                <a:solidFill>
                  <a:srgbClr val="0070C0"/>
                </a:solidFill>
              </a:rPr>
              <a:t>Step 1 </a:t>
            </a:r>
            <a:r>
              <a:rPr lang="en-US" altLang="ja-JP" sz="4800" b="1" dirty="0">
                <a:solidFill>
                  <a:srgbClr val="0070C0"/>
                </a:solidFill>
              </a:rPr>
              <a:t>YES</a:t>
            </a:r>
            <a:r>
              <a:rPr kumimoji="1" lang="ja-JP" altLang="en-US" sz="4800" b="1" dirty="0">
                <a:solidFill>
                  <a:srgbClr val="0070C0"/>
                </a:solidFill>
              </a:rPr>
              <a:t>側</a:t>
            </a:r>
            <a:r>
              <a:rPr kumimoji="1" lang="en-US" altLang="ja-JP" sz="4800" dirty="0">
                <a:sym typeface="Wingdings" panose="05000000000000000000" pitchFamily="2" charset="2"/>
              </a:rPr>
              <a:t> O, R1, E1/E2</a:t>
            </a:r>
            <a:r>
              <a:rPr lang="en-US" altLang="ja-JP" sz="4800" b="1" dirty="0">
                <a:solidFill>
                  <a:srgbClr val="C00000"/>
                </a:solidFill>
                <a:sym typeface="Wingdings" panose="05000000000000000000" pitchFamily="2" charset="2"/>
              </a:rPr>
              <a:t>STOP</a:t>
            </a:r>
          </a:p>
          <a:p>
            <a:r>
              <a:rPr kumimoji="1" lang="en-US" altLang="ja-JP" sz="4800" b="1" dirty="0"/>
              <a:t>Step 2 </a:t>
            </a:r>
            <a:r>
              <a:rPr lang="en-US" altLang="ja-JP" sz="4800" b="1" dirty="0"/>
              <a:t>NO</a:t>
            </a:r>
            <a:r>
              <a:rPr kumimoji="1" lang="ja-JP" altLang="en-US" sz="4800" b="1" dirty="0"/>
              <a:t>側</a:t>
            </a:r>
            <a:r>
              <a:rPr kumimoji="1" lang="en-US" altLang="ja-JP" sz="4800" dirty="0">
                <a:sym typeface="Wingdings" panose="05000000000000000000" pitchFamily="2" charset="2"/>
              </a:rPr>
              <a:t> O,</a:t>
            </a:r>
            <a:r>
              <a:rPr lang="en-US" altLang="ja-JP" sz="4800" dirty="0">
                <a:sym typeface="Wingdings" panose="05000000000000000000" pitchFamily="2" charset="2"/>
              </a:rPr>
              <a:t> </a:t>
            </a:r>
            <a:r>
              <a:rPr lang="en-US" altLang="ja-JP" sz="4800" b="1" u="sng" dirty="0">
                <a:solidFill>
                  <a:srgbClr val="C00000"/>
                </a:solidFill>
                <a:sym typeface="Wingdings" panose="05000000000000000000" pitchFamily="2" charset="2"/>
              </a:rPr>
              <a:t>YES</a:t>
            </a:r>
            <a:r>
              <a:rPr lang="ja-JP" altLang="en-US" sz="4800" b="1" u="sng" dirty="0">
                <a:solidFill>
                  <a:srgbClr val="C00000"/>
                </a:solidFill>
                <a:sym typeface="Wingdings" panose="05000000000000000000" pitchFamily="2" charset="2"/>
              </a:rPr>
              <a:t>側の</a:t>
            </a:r>
            <a:r>
              <a:rPr lang="en-US" altLang="ja-JP" sz="4800" b="1" u="sng" dirty="0">
                <a:solidFill>
                  <a:srgbClr val="C00000"/>
                </a:solidFill>
                <a:sym typeface="Wingdings" panose="05000000000000000000" pitchFamily="2" charset="2"/>
              </a:rPr>
              <a:t>R1</a:t>
            </a:r>
            <a:r>
              <a:rPr lang="ja-JP" altLang="en-US" sz="4800" b="1" u="sng" dirty="0">
                <a:solidFill>
                  <a:srgbClr val="C00000"/>
                </a:solidFill>
                <a:sym typeface="Wingdings" panose="05000000000000000000" pitchFamily="2" charset="2"/>
              </a:rPr>
              <a:t>に対する反論</a:t>
            </a:r>
            <a:r>
              <a:rPr lang="en-US" altLang="ja-JP" sz="4800" dirty="0">
                <a:sym typeface="Wingdings" panose="05000000000000000000" pitchFamily="2" charset="2"/>
              </a:rPr>
              <a:t>,</a:t>
            </a:r>
            <a:r>
              <a:rPr lang="ja-JP" altLang="en-US" sz="4800" dirty="0">
                <a:sym typeface="Wingdings" panose="05000000000000000000" pitchFamily="2" charset="2"/>
              </a:rPr>
              <a:t>　</a:t>
            </a:r>
            <a:r>
              <a:rPr kumimoji="1" lang="ja-JP" altLang="en-US" sz="4800" b="1" dirty="0">
                <a:sym typeface="Wingdings" panose="05000000000000000000" pitchFamily="2" charset="2"/>
              </a:rPr>
              <a:t>その後</a:t>
            </a:r>
            <a:r>
              <a:rPr kumimoji="1" lang="en-US" altLang="ja-JP" sz="4800" dirty="0">
                <a:sym typeface="Wingdings" panose="05000000000000000000" pitchFamily="2" charset="2"/>
              </a:rPr>
              <a:t>R1, E1/E2</a:t>
            </a:r>
          </a:p>
          <a:p>
            <a:r>
              <a:rPr kumimoji="1" lang="en-US" altLang="ja-JP" sz="4800" b="1" dirty="0">
                <a:solidFill>
                  <a:srgbClr val="0070C0"/>
                </a:solidFill>
              </a:rPr>
              <a:t>Step 3 YES</a:t>
            </a:r>
            <a:r>
              <a:rPr lang="ja-JP" altLang="en-US" sz="4800" b="1" dirty="0">
                <a:solidFill>
                  <a:srgbClr val="0070C0"/>
                </a:solidFill>
              </a:rPr>
              <a:t>の番</a:t>
            </a:r>
            <a:r>
              <a:rPr lang="ja-JP" altLang="en-US" sz="4800" dirty="0"/>
              <a:t>　</a:t>
            </a:r>
            <a:r>
              <a:rPr lang="en-US" altLang="ja-JP" sz="4800" dirty="0">
                <a:sym typeface="Wingdings" panose="05000000000000000000" pitchFamily="2" charset="2"/>
              </a:rPr>
              <a:t></a:t>
            </a:r>
            <a:r>
              <a:rPr lang="ja-JP" altLang="en-US" sz="4800" dirty="0">
                <a:sym typeface="Wingdings" panose="05000000000000000000" pitchFamily="2" charset="2"/>
              </a:rPr>
              <a:t> </a:t>
            </a:r>
            <a:r>
              <a:rPr lang="en-US" altLang="ja-JP" sz="4800" b="1" dirty="0">
                <a:solidFill>
                  <a:srgbClr val="C00000"/>
                </a:solidFill>
                <a:sym typeface="Wingdings" panose="05000000000000000000" pitchFamily="2" charset="2"/>
              </a:rPr>
              <a:t>NO</a:t>
            </a:r>
            <a:r>
              <a:rPr lang="ja-JP" altLang="en-US" sz="4800" b="1" dirty="0">
                <a:solidFill>
                  <a:srgbClr val="C00000"/>
                </a:solidFill>
                <a:sym typeface="Wingdings" panose="05000000000000000000" pitchFamily="2" charset="2"/>
              </a:rPr>
              <a:t>の</a:t>
            </a:r>
            <a:r>
              <a:rPr lang="en-US" altLang="ja-JP" sz="4800" b="1" dirty="0">
                <a:solidFill>
                  <a:srgbClr val="C00000"/>
                </a:solidFill>
                <a:sym typeface="Wingdings" panose="05000000000000000000" pitchFamily="2" charset="2"/>
              </a:rPr>
              <a:t>R1</a:t>
            </a:r>
            <a:r>
              <a:rPr lang="ja-JP" altLang="en-US" sz="4800" b="1" dirty="0">
                <a:solidFill>
                  <a:srgbClr val="C00000"/>
                </a:solidFill>
                <a:sym typeface="Wingdings" panose="05000000000000000000" pitchFamily="2" charset="2"/>
              </a:rPr>
              <a:t>に対する反論</a:t>
            </a:r>
            <a:r>
              <a:rPr lang="en-US" altLang="ja-JP" sz="4800" dirty="0">
                <a:sym typeface="Wingdings" panose="05000000000000000000" pitchFamily="2" charset="2"/>
              </a:rPr>
              <a:t>,</a:t>
            </a:r>
            <a:r>
              <a:rPr lang="ja-JP" altLang="en-US" sz="4800" dirty="0">
                <a:sym typeface="Wingdings" panose="05000000000000000000" pitchFamily="2" charset="2"/>
              </a:rPr>
              <a:t>　</a:t>
            </a:r>
            <a:r>
              <a:rPr lang="ja-JP" altLang="en-US" sz="4800" b="1" dirty="0">
                <a:sym typeface="Wingdings" panose="05000000000000000000" pitchFamily="2" charset="2"/>
              </a:rPr>
              <a:t>その後 </a:t>
            </a:r>
            <a:r>
              <a:rPr lang="en-US" altLang="ja-JP" sz="4800" dirty="0">
                <a:sym typeface="Wingdings" panose="05000000000000000000" pitchFamily="2" charset="2"/>
              </a:rPr>
              <a:t>R2,</a:t>
            </a:r>
            <a:r>
              <a:rPr lang="ja-JP" altLang="en-US" sz="4800" dirty="0">
                <a:sym typeface="Wingdings" panose="05000000000000000000" pitchFamily="2" charset="2"/>
              </a:rPr>
              <a:t> </a:t>
            </a:r>
            <a:r>
              <a:rPr lang="en-US" altLang="ja-JP" sz="4800" dirty="0">
                <a:sym typeface="Wingdings" panose="05000000000000000000" pitchFamily="2" charset="2"/>
              </a:rPr>
              <a:t>E1/E2</a:t>
            </a:r>
          </a:p>
          <a:p>
            <a:r>
              <a:rPr lang="en-US" altLang="ja-JP" sz="4800" b="1" dirty="0">
                <a:sym typeface="Wingdings" panose="05000000000000000000" pitchFamily="2" charset="2"/>
              </a:rPr>
              <a:t>Step 4 NO</a:t>
            </a:r>
            <a:r>
              <a:rPr lang="ja-JP" altLang="en-US" sz="4800" b="1" dirty="0">
                <a:sym typeface="Wingdings" panose="05000000000000000000" pitchFamily="2" charset="2"/>
              </a:rPr>
              <a:t>の番　</a:t>
            </a:r>
            <a:r>
              <a:rPr lang="en-US" altLang="ja-JP" sz="4800" dirty="0">
                <a:sym typeface="Wingdings" panose="05000000000000000000" pitchFamily="2" charset="2"/>
              </a:rPr>
              <a:t> </a:t>
            </a:r>
            <a:r>
              <a:rPr lang="en-US" altLang="ja-JP" sz="4800" b="1" dirty="0">
                <a:solidFill>
                  <a:srgbClr val="C00000"/>
                </a:solidFill>
                <a:sym typeface="Wingdings" panose="05000000000000000000" pitchFamily="2" charset="2"/>
              </a:rPr>
              <a:t>YES</a:t>
            </a:r>
            <a:r>
              <a:rPr lang="ja-JP" altLang="en-US" sz="4800" b="1" dirty="0">
                <a:solidFill>
                  <a:srgbClr val="C00000"/>
                </a:solidFill>
                <a:sym typeface="Wingdings" panose="05000000000000000000" pitchFamily="2" charset="2"/>
              </a:rPr>
              <a:t>の</a:t>
            </a:r>
            <a:r>
              <a:rPr lang="en-US" altLang="ja-JP" sz="4800" b="1" dirty="0">
                <a:solidFill>
                  <a:srgbClr val="C00000"/>
                </a:solidFill>
                <a:sym typeface="Wingdings" panose="05000000000000000000" pitchFamily="2" charset="2"/>
              </a:rPr>
              <a:t>R2</a:t>
            </a:r>
            <a:r>
              <a:rPr lang="ja-JP" altLang="en-US" sz="4800" b="1" dirty="0">
                <a:solidFill>
                  <a:srgbClr val="C00000"/>
                </a:solidFill>
                <a:sym typeface="Wingdings" panose="05000000000000000000" pitchFamily="2" charset="2"/>
              </a:rPr>
              <a:t>に対する反論</a:t>
            </a:r>
            <a:r>
              <a:rPr lang="en-US" altLang="ja-JP" sz="4800" dirty="0">
                <a:sym typeface="Wingdings" panose="05000000000000000000" pitchFamily="2" charset="2"/>
              </a:rPr>
              <a:t>,</a:t>
            </a:r>
            <a:r>
              <a:rPr lang="ja-JP" altLang="en-US" sz="4800" dirty="0">
                <a:sym typeface="Wingdings" panose="05000000000000000000" pitchFamily="2" charset="2"/>
              </a:rPr>
              <a:t>　</a:t>
            </a:r>
            <a:r>
              <a:rPr lang="ja-JP" altLang="en-US" sz="4800" b="1" dirty="0">
                <a:sym typeface="Wingdings" panose="05000000000000000000" pitchFamily="2" charset="2"/>
              </a:rPr>
              <a:t>その後</a:t>
            </a:r>
            <a:r>
              <a:rPr lang="ja-JP" altLang="en-US" sz="4800" dirty="0">
                <a:sym typeface="Wingdings" panose="05000000000000000000" pitchFamily="2" charset="2"/>
              </a:rPr>
              <a:t>　</a:t>
            </a:r>
            <a:r>
              <a:rPr lang="en-US" altLang="ja-JP" sz="4800" dirty="0">
                <a:sym typeface="Wingdings" panose="05000000000000000000" pitchFamily="2" charset="2"/>
              </a:rPr>
              <a:t>R2, E1/E2</a:t>
            </a:r>
          </a:p>
        </p:txBody>
      </p:sp>
    </p:spTree>
    <p:extLst>
      <p:ext uri="{BB962C8B-B14F-4D97-AF65-F5344CB8AC3E}">
        <p14:creationId xmlns:p14="http://schemas.microsoft.com/office/powerpoint/2010/main" val="366091090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582BB-7617-DC4E-0068-B2789FB47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準備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97E63-7FFD-040F-0A3C-4766F5A7B9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4800" dirty="0"/>
              <a:t>自分の理由</a:t>
            </a:r>
            <a:endParaRPr kumimoji="1" lang="en-US" altLang="ja-JP" sz="4800" dirty="0"/>
          </a:p>
          <a:p>
            <a:r>
              <a:rPr kumimoji="1" lang="ja-JP" altLang="en-US" sz="4800" dirty="0"/>
              <a:t>具体例</a:t>
            </a:r>
            <a:r>
              <a:rPr kumimoji="1" lang="en-US" altLang="ja-JP" sz="4800" dirty="0"/>
              <a:t>-</a:t>
            </a:r>
            <a:r>
              <a:rPr kumimoji="1" lang="ja-JP" altLang="en-US" sz="4800" dirty="0"/>
              <a:t>データ！</a:t>
            </a:r>
            <a:endParaRPr kumimoji="1" lang="en-US" altLang="ja-JP" sz="4800" dirty="0"/>
          </a:p>
          <a:p>
            <a:r>
              <a:rPr lang="ja-JP" altLang="en-US" sz="4800" dirty="0"/>
              <a:t>予想される</a:t>
            </a:r>
            <a:r>
              <a:rPr lang="en-US" altLang="ja-JP" sz="4800" dirty="0"/>
              <a:t>-</a:t>
            </a:r>
            <a:r>
              <a:rPr lang="ja-JP" altLang="en-US" sz="4800" dirty="0"/>
              <a:t>相手の理由と具体例データ</a:t>
            </a:r>
            <a:endParaRPr lang="en-US" altLang="ja-JP" sz="4800" dirty="0"/>
          </a:p>
          <a:p>
            <a:r>
              <a:rPr lang="ja-JP" altLang="en-US" sz="4800" dirty="0"/>
              <a:t>どうやって反論すればいい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277023403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DE8C6-201E-CF83-0067-BFF88D853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Debate </a:t>
            </a:r>
            <a:r>
              <a:rPr kumimoji="1" lang="ja-JP" altLang="en-US" dirty="0"/>
              <a:t>流れ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2A0B73-530F-1CFA-0C07-429F5D5489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ja-JP" altLang="en-US" sz="6000" dirty="0"/>
              <a:t>プリントを</a:t>
            </a:r>
            <a:r>
              <a:rPr kumimoji="1" lang="ja-JP" altLang="en-US" sz="6000" b="1" dirty="0"/>
              <a:t>上から順に完成させましょう。</a:t>
            </a:r>
            <a:endParaRPr kumimoji="1" lang="en-US" altLang="ja-JP" sz="6000" b="1" dirty="0"/>
          </a:p>
          <a:p>
            <a:r>
              <a:rPr lang="ja-JP" altLang="en-US" sz="6000" dirty="0"/>
              <a:t>相手の理由を</a:t>
            </a:r>
            <a:r>
              <a:rPr lang="ja-JP" altLang="en-US" sz="6000" b="1" dirty="0"/>
              <a:t>予想して書きましょう</a:t>
            </a:r>
            <a:endParaRPr lang="en-US" altLang="ja-JP" sz="6000" b="1" dirty="0"/>
          </a:p>
          <a:p>
            <a:r>
              <a:rPr kumimoji="1" lang="ja-JP" altLang="en-US" sz="6000" dirty="0"/>
              <a:t>相手の理由をどうやって</a:t>
            </a:r>
            <a:r>
              <a:rPr kumimoji="1" lang="ja-JP" altLang="en-US" sz="6000" b="1" dirty="0"/>
              <a:t>反論すればいい</a:t>
            </a:r>
          </a:p>
        </p:txBody>
      </p:sp>
    </p:spTree>
    <p:extLst>
      <p:ext uri="{BB962C8B-B14F-4D97-AF65-F5344CB8AC3E}">
        <p14:creationId xmlns:p14="http://schemas.microsoft.com/office/powerpoint/2010/main" val="1903579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BA5C3-05AA-88C8-F75B-3C62B266D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In English – Money or Friends</a:t>
            </a:r>
            <a:endParaRPr kumimoji="1" lang="ja-JP" altLang="en-US" dirty="0"/>
          </a:p>
        </p:txBody>
      </p:sp>
      <p:pic>
        <p:nvPicPr>
          <p:cNvPr id="2050" name="Picture 2" descr="Money Clipart Images - Free Download on Freepik">
            <a:extLst>
              <a:ext uri="{FF2B5EF4-FFF2-40B4-BE49-F238E27FC236}">
                <a16:creationId xmlns:a16="http://schemas.microsoft.com/office/drawing/2014/main" id="{C707F31F-46B1-76F6-47E7-15282BABDD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788" y="2840976"/>
            <a:ext cx="4040544" cy="3014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9E12BE8-AEAB-ABE0-28E3-B21F0D1C5D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9205" y="2641048"/>
            <a:ext cx="4870289" cy="3385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5985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FAA01-8049-FEA0-E09B-AD2D606B9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In Japanese- Family Mart or Lawson</a:t>
            </a:r>
            <a:endParaRPr kumimoji="1" lang="ja-JP" alt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39048C4-986B-61FB-5FA6-47B9014E4E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699" y="2387234"/>
            <a:ext cx="4664669" cy="287056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A6741FA-ABA7-4E48-C08A-13CC890078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6152" y="2243137"/>
            <a:ext cx="3433763" cy="3433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375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FAA01-8049-FEA0-E09B-AD2D606B9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In English- Family Mart or Lawson</a:t>
            </a:r>
            <a:endParaRPr kumimoji="1" lang="ja-JP" alt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39048C4-986B-61FB-5FA6-47B9014E4E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699" y="2387234"/>
            <a:ext cx="4664669" cy="287056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A6741FA-ABA7-4E48-C08A-13CC890078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6152" y="2243137"/>
            <a:ext cx="3433763" cy="3433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067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36C7A-4B14-1EA6-814E-675E1E438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Warm up</a:t>
            </a:r>
            <a:endParaRPr kumimoji="1" lang="ja-JP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302F89-184C-AFB9-11D1-78B8C3E319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6600" dirty="0"/>
              <a:t>Picture description</a:t>
            </a:r>
            <a:endParaRPr kumimoji="1" lang="ja-JP" altLang="en-US" sz="6600" dirty="0"/>
          </a:p>
        </p:txBody>
      </p:sp>
    </p:spTree>
    <p:extLst>
      <p:ext uri="{BB962C8B-B14F-4D97-AF65-F5344CB8AC3E}">
        <p14:creationId xmlns:p14="http://schemas.microsoft.com/office/powerpoint/2010/main" val="2070208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7428</TotalTime>
  <Words>1930</Words>
  <Application>Microsoft Office PowerPoint</Application>
  <PresentationFormat>Widescreen</PresentationFormat>
  <Paragraphs>431</Paragraphs>
  <Slides>57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2" baseType="lpstr">
      <vt:lpstr>游ゴシック</vt:lpstr>
      <vt:lpstr>游ゴシック Light</vt:lpstr>
      <vt:lpstr>Arial</vt:lpstr>
      <vt:lpstr>Office Theme</vt:lpstr>
      <vt:lpstr>Document</vt:lpstr>
      <vt:lpstr>Logical expression</vt:lpstr>
      <vt:lpstr>Warm up</vt:lpstr>
      <vt:lpstr>In Japanese</vt:lpstr>
      <vt:lpstr>In English</vt:lpstr>
      <vt:lpstr>In Japanese – Money or Friends</vt:lpstr>
      <vt:lpstr>In English – Money or Friends</vt:lpstr>
      <vt:lpstr>In Japanese- Family Mart or Lawson</vt:lpstr>
      <vt:lpstr>In English- Family Mart or Lawson</vt:lpstr>
      <vt:lpstr>Warm up</vt:lpstr>
      <vt:lpstr>PowerPoint Presentation</vt:lpstr>
      <vt:lpstr>PowerPoint Presentation</vt:lpstr>
      <vt:lpstr>PowerPoint Presentation</vt:lpstr>
      <vt:lpstr>PowerPoint Presentation</vt:lpstr>
      <vt:lpstr>反論</vt:lpstr>
      <vt:lpstr>反論チェックリスト</vt:lpstr>
      <vt:lpstr>PowerPoint Presentation</vt:lpstr>
      <vt:lpstr>Friends are more important than money because with friends we can get social support and make connections.</vt:lpstr>
      <vt:lpstr>PowerPoint Presentation</vt:lpstr>
      <vt:lpstr>評価</vt:lpstr>
      <vt:lpstr>採点の練習しましょう</vt:lpstr>
      <vt:lpstr>評価</vt:lpstr>
      <vt:lpstr>採点の練習しましょう</vt:lpstr>
      <vt:lpstr>評価</vt:lpstr>
      <vt:lpstr>PowerPoint Presentation</vt:lpstr>
      <vt:lpstr>Rebuttal Practice 反論練習</vt:lpstr>
      <vt:lpstr>PowerPoint Presentation</vt:lpstr>
      <vt:lpstr>In English   Topic 2</vt:lpstr>
      <vt:lpstr>PowerPoint Presentation</vt:lpstr>
      <vt:lpstr>PowerPoint Presentation</vt:lpstr>
      <vt:lpstr>PowerPoint Presentation</vt:lpstr>
      <vt:lpstr>評価</vt:lpstr>
      <vt:lpstr>PowerPoint Presentation</vt:lpstr>
      <vt:lpstr>PowerPoint Presentation</vt:lpstr>
      <vt:lpstr>評価</vt:lpstr>
      <vt:lpstr>PowerPoint Presentation</vt:lpstr>
      <vt:lpstr>PowerPoint Presentation</vt:lpstr>
      <vt:lpstr>評価</vt:lpstr>
      <vt:lpstr>PowerPoint Presentation</vt:lpstr>
      <vt:lpstr>PowerPoint Presentation</vt:lpstr>
      <vt:lpstr>評価</vt:lpstr>
      <vt:lpstr>PowerPoint Presentation</vt:lpstr>
      <vt:lpstr>PowerPoint Presentation</vt:lpstr>
      <vt:lpstr>評価</vt:lpstr>
      <vt:lpstr>PowerPoint Presentation</vt:lpstr>
      <vt:lpstr>評価</vt:lpstr>
      <vt:lpstr>PowerPoint Presentation</vt:lpstr>
      <vt:lpstr>PowerPoint Presentation</vt:lpstr>
      <vt:lpstr>評価</vt:lpstr>
      <vt:lpstr>Topic 3</vt:lpstr>
      <vt:lpstr>PowerPoint Presentation</vt:lpstr>
      <vt:lpstr>PowerPoint Presentation</vt:lpstr>
      <vt:lpstr>PowerPoint Presentation</vt:lpstr>
      <vt:lpstr>Topic－4  (Debate practice)</vt:lpstr>
      <vt:lpstr>PowerPoint Presentation</vt:lpstr>
      <vt:lpstr>PowerPoint Presentation</vt:lpstr>
      <vt:lpstr>準備</vt:lpstr>
      <vt:lpstr>Debate 流れ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Logical expression</dc:title>
  <dc:creator>lily</dc:creator>
  <cp:lastModifiedBy>lily</cp:lastModifiedBy>
  <cp:revision>23</cp:revision>
  <dcterms:created xsi:type="dcterms:W3CDTF">2023-06-20T23:33:15Z</dcterms:created>
  <dcterms:modified xsi:type="dcterms:W3CDTF">2023-10-13T00:23:06Z</dcterms:modified>
</cp:coreProperties>
</file>